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14" y="-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1/16/2021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1/16/2021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1/16/2021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799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08456" y="339090"/>
            <a:ext cx="3797300" cy="14890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5.jp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vbakgeu@mail.ru" TargetMode="Externa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vbakgeu@mail.ru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651760" y="2103120"/>
            <a:ext cx="6216142" cy="31102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2697479" y="2127504"/>
            <a:ext cx="6129655" cy="3023870"/>
            <a:chOff x="2697479" y="2127504"/>
            <a:chExt cx="6129655" cy="3023870"/>
          </a:xfrm>
        </p:grpSpPr>
        <p:sp>
          <p:nvSpPr>
            <p:cNvPr id="4" name="object 4"/>
            <p:cNvSpPr/>
            <p:nvPr/>
          </p:nvSpPr>
          <p:spPr>
            <a:xfrm>
              <a:off x="2702051" y="2132076"/>
              <a:ext cx="6120384" cy="301447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702051" y="2132076"/>
              <a:ext cx="6120765" cy="3014980"/>
            </a:xfrm>
            <a:custGeom>
              <a:avLst/>
              <a:gdLst/>
              <a:ahLst/>
              <a:cxnLst/>
              <a:rect l="l" t="t" r="r" b="b"/>
              <a:pathLst>
                <a:path w="6120765" h="3014979">
                  <a:moveTo>
                    <a:pt x="0" y="3014472"/>
                  </a:moveTo>
                  <a:lnTo>
                    <a:pt x="6120384" y="3014472"/>
                  </a:lnTo>
                  <a:lnTo>
                    <a:pt x="6120384" y="0"/>
                  </a:lnTo>
                  <a:lnTo>
                    <a:pt x="0" y="0"/>
                  </a:lnTo>
                  <a:lnTo>
                    <a:pt x="0" y="3014472"/>
                  </a:lnTo>
                  <a:close/>
                </a:path>
              </a:pathLst>
            </a:custGeom>
            <a:ln w="9144">
              <a:solidFill>
                <a:srgbClr val="97B85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/>
          <p:nvPr/>
        </p:nvSpPr>
        <p:spPr>
          <a:xfrm>
            <a:off x="246888" y="2133600"/>
            <a:ext cx="2380488" cy="437083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219456" y="2106167"/>
          <a:ext cx="8588374" cy="43814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079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968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12076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381755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B13500"/>
                      </a:solidFill>
                      <a:prstDash val="solid"/>
                    </a:lnL>
                    <a:lnR w="28575">
                      <a:solidFill>
                        <a:srgbClr val="B13500"/>
                      </a:solidFill>
                      <a:prstDash val="solid"/>
                    </a:lnR>
                    <a:lnT w="28575">
                      <a:solidFill>
                        <a:srgbClr val="B13500"/>
                      </a:solidFill>
                      <a:prstDash val="solid"/>
                    </a:lnT>
                    <a:lnB w="28575">
                      <a:solidFill>
                        <a:srgbClr val="B135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953135" marR="883919" algn="ctr">
                        <a:lnSpc>
                          <a:spcPct val="100000"/>
                        </a:lnSpc>
                        <a:spcBef>
                          <a:spcPts val="2100"/>
                        </a:spcBef>
                      </a:pPr>
                      <a:r>
                        <a:rPr sz="4000" b="1" spc="-5" dirty="0">
                          <a:latin typeface="Calibri"/>
                          <a:cs typeface="Calibri"/>
                        </a:rPr>
                        <a:t>ОБ</a:t>
                      </a:r>
                      <a:r>
                        <a:rPr sz="4000" b="1" spc="-210" dirty="0">
                          <a:latin typeface="Calibri"/>
                          <a:cs typeface="Calibri"/>
                        </a:rPr>
                        <a:t>Р</a:t>
                      </a:r>
                      <a:r>
                        <a:rPr sz="4000" b="1" dirty="0">
                          <a:latin typeface="Calibri"/>
                          <a:cs typeface="Calibri"/>
                        </a:rPr>
                        <a:t>А</a:t>
                      </a:r>
                      <a:r>
                        <a:rPr sz="4000" b="1" spc="-20" dirty="0">
                          <a:latin typeface="Calibri"/>
                          <a:cs typeface="Calibri"/>
                        </a:rPr>
                        <a:t>З</a:t>
                      </a:r>
                      <a:r>
                        <a:rPr sz="4000" b="1" spc="-5" dirty="0">
                          <a:latin typeface="Calibri"/>
                          <a:cs typeface="Calibri"/>
                        </a:rPr>
                        <a:t>О</a:t>
                      </a:r>
                      <a:r>
                        <a:rPr sz="4000" b="1" spc="-40" dirty="0">
                          <a:latin typeface="Calibri"/>
                          <a:cs typeface="Calibri"/>
                        </a:rPr>
                        <a:t>В</a:t>
                      </a:r>
                      <a:r>
                        <a:rPr sz="4000" b="1" spc="-270" dirty="0">
                          <a:latin typeface="Calibri"/>
                          <a:cs typeface="Calibri"/>
                        </a:rPr>
                        <a:t>А</a:t>
                      </a:r>
                      <a:r>
                        <a:rPr sz="4000" b="1" spc="-20" dirty="0">
                          <a:latin typeface="Calibri"/>
                          <a:cs typeface="Calibri"/>
                        </a:rPr>
                        <a:t>Т</a:t>
                      </a:r>
                      <a:r>
                        <a:rPr sz="4000" b="1" spc="-60" dirty="0">
                          <a:latin typeface="Calibri"/>
                          <a:cs typeface="Calibri"/>
                        </a:rPr>
                        <a:t>Е</a:t>
                      </a:r>
                      <a:r>
                        <a:rPr sz="4000" b="1" dirty="0">
                          <a:latin typeface="Calibri"/>
                          <a:cs typeface="Calibri"/>
                        </a:rPr>
                        <a:t>ЛЬ</a:t>
                      </a:r>
                      <a:r>
                        <a:rPr sz="4000" b="1" spc="-20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4000" b="1" dirty="0">
                          <a:latin typeface="Calibri"/>
                          <a:cs typeface="Calibri"/>
                        </a:rPr>
                        <a:t>АЯ  </a:t>
                      </a:r>
                      <a:r>
                        <a:rPr sz="4000" b="1" spc="-20" dirty="0">
                          <a:latin typeface="Calibri"/>
                          <a:cs typeface="Calibri"/>
                        </a:rPr>
                        <a:t>ПРОГРАММА</a:t>
                      </a:r>
                      <a:endParaRPr sz="4000">
                        <a:latin typeface="Calibri"/>
                        <a:cs typeface="Calibri"/>
                      </a:endParaRPr>
                    </a:p>
                    <a:p>
                      <a:pPr marL="58419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4000" b="1" spc="-60" dirty="0">
                          <a:latin typeface="Calibri"/>
                          <a:cs typeface="Calibri"/>
                        </a:rPr>
                        <a:t>«АКВАКУЛЬТУРА»</a:t>
                      </a:r>
                      <a:endParaRPr sz="4000">
                        <a:latin typeface="Calibri"/>
                        <a:cs typeface="Calibri"/>
                      </a:endParaRPr>
                    </a:p>
                  </a:txBody>
                  <a:tcPr marL="0" marR="0" marT="266700" marB="0">
                    <a:lnL w="28575">
                      <a:solidFill>
                        <a:srgbClr val="B13500"/>
                      </a:solidFill>
                      <a:prstDash val="solid"/>
                    </a:lnL>
                    <a:lnB w="28575">
                      <a:solidFill>
                        <a:srgbClr val="9BBA58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9974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B13500"/>
                      </a:solidFill>
                      <a:prstDash val="solid"/>
                    </a:lnL>
                    <a:lnR w="28575">
                      <a:solidFill>
                        <a:srgbClr val="B13500"/>
                      </a:solidFill>
                      <a:prstDash val="solid"/>
                    </a:lnR>
                    <a:lnT w="28575">
                      <a:solidFill>
                        <a:srgbClr val="B13500"/>
                      </a:solidFill>
                      <a:prstDash val="solid"/>
                    </a:lnT>
                    <a:lnB w="28575">
                      <a:solidFill>
                        <a:srgbClr val="B135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B13500"/>
                      </a:solidFill>
                      <a:prstDash val="solid"/>
                    </a:lnL>
                    <a:lnT w="28575" cap="flat" cmpd="sng" algn="ctr">
                      <a:solidFill>
                        <a:srgbClr val="9BBA5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2400" spc="-35" dirty="0">
                          <a:latin typeface="Calibri"/>
                          <a:cs typeface="Calibri"/>
                        </a:rPr>
                        <a:t>КАФЕДРА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2400" spc="-15" dirty="0">
                          <a:latin typeface="Calibri"/>
                          <a:cs typeface="Calibri"/>
                        </a:rPr>
                        <a:t>«Водные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биоресурсы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и</a:t>
                      </a:r>
                      <a:r>
                        <a:rPr sz="24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аквакультура»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9209" marB="0">
                    <a:lnR w="28575">
                      <a:solidFill>
                        <a:srgbClr val="9BBA58"/>
                      </a:solidFill>
                      <a:prstDash val="solid"/>
                    </a:lnR>
                    <a:lnT w="28575">
                      <a:solidFill>
                        <a:srgbClr val="9BBA58"/>
                      </a:solidFill>
                      <a:prstDash val="solid"/>
                    </a:lnT>
                    <a:lnB w="28575">
                      <a:solidFill>
                        <a:srgbClr val="9BBA5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8" name="object 8"/>
          <p:cNvSpPr txBox="1"/>
          <p:nvPr/>
        </p:nvSpPr>
        <p:spPr>
          <a:xfrm>
            <a:off x="0" y="569976"/>
            <a:ext cx="7309484" cy="671338"/>
          </a:xfrm>
          <a:prstGeom prst="rect">
            <a:avLst/>
          </a:prstGeom>
          <a:solidFill>
            <a:srgbClr val="FFFFFF"/>
          </a:solidFill>
          <a:ln w="24384">
            <a:solidFill>
              <a:srgbClr val="4AACC5"/>
            </a:solidFill>
          </a:ln>
        </p:spPr>
        <p:txBody>
          <a:bodyPr vert="horz" wrap="square" lIns="0" tIns="177165" rIns="0" bIns="0" rtlCol="0">
            <a:spAutoFit/>
          </a:bodyPr>
          <a:lstStyle/>
          <a:p>
            <a:pPr marL="3810" algn="ctr">
              <a:lnSpc>
                <a:spcPct val="100000"/>
              </a:lnSpc>
              <a:spcBef>
                <a:spcPts val="1395"/>
              </a:spcBef>
            </a:pPr>
            <a:r>
              <a:rPr sz="1600" spc="-10" dirty="0">
                <a:latin typeface="Calibri"/>
                <a:cs typeface="Calibri"/>
              </a:rPr>
              <a:t>«</a:t>
            </a:r>
            <a:r>
              <a:rPr sz="1600" spc="-10" dirty="0">
                <a:latin typeface="Times New Roman"/>
                <a:cs typeface="Times New Roman"/>
              </a:rPr>
              <a:t>КАЗАНСКИЙ </a:t>
            </a:r>
            <a:r>
              <a:rPr sz="1600" spc="-15" dirty="0">
                <a:latin typeface="Times New Roman"/>
                <a:cs typeface="Times New Roman"/>
              </a:rPr>
              <a:t>ГОСУДАРСТВЕННЫЙ </a:t>
            </a:r>
            <a:r>
              <a:rPr sz="1600" dirty="0">
                <a:latin typeface="Times New Roman"/>
                <a:cs typeface="Times New Roman"/>
              </a:rPr>
              <a:t>ЭНЕРГЕТИЧЕСКИЙ</a:t>
            </a:r>
            <a:r>
              <a:rPr sz="1600" spc="-1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УНИВЕРСИТЕТ</a:t>
            </a:r>
            <a:r>
              <a:rPr sz="1600" dirty="0">
                <a:latin typeface="Calibri"/>
                <a:cs typeface="Calibri"/>
              </a:rPr>
              <a:t>»</a:t>
            </a:r>
          </a:p>
          <a:p>
            <a:pPr marL="1905" algn="ctr">
              <a:lnSpc>
                <a:spcPct val="100000"/>
              </a:lnSpc>
              <a:spcBef>
                <a:spcPts val="20"/>
              </a:spcBef>
            </a:pPr>
            <a:r>
              <a:rPr sz="1600" spc="-20" dirty="0">
                <a:latin typeface="Times New Roman"/>
                <a:cs typeface="Times New Roman"/>
              </a:rPr>
              <a:t>(ФГБОУ </a:t>
            </a:r>
            <a:r>
              <a:rPr sz="1600" dirty="0" smtClean="0">
                <a:latin typeface="Times New Roman"/>
                <a:cs typeface="Times New Roman"/>
              </a:rPr>
              <a:t>ВО</a:t>
            </a:r>
            <a:r>
              <a:rPr sz="1600" spc="-25" dirty="0" smtClean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КГЭУ)</a:t>
            </a:r>
          </a:p>
        </p:txBody>
      </p:sp>
      <p:grpSp>
        <p:nvGrpSpPr>
          <p:cNvPr id="9" name="object 9"/>
          <p:cNvGrpSpPr/>
          <p:nvPr/>
        </p:nvGrpSpPr>
        <p:grpSpPr>
          <a:xfrm>
            <a:off x="7370064" y="134112"/>
            <a:ext cx="1542415" cy="1911350"/>
            <a:chOff x="7370064" y="134112"/>
            <a:chExt cx="1542415" cy="1911350"/>
          </a:xfrm>
        </p:grpSpPr>
        <p:sp>
          <p:nvSpPr>
            <p:cNvPr id="10" name="object 10"/>
            <p:cNvSpPr/>
            <p:nvPr/>
          </p:nvSpPr>
          <p:spPr>
            <a:xfrm>
              <a:off x="7382256" y="143256"/>
              <a:ext cx="1520952" cy="152400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377684" y="138684"/>
              <a:ext cx="1530350" cy="1533525"/>
            </a:xfrm>
            <a:custGeom>
              <a:avLst/>
              <a:gdLst/>
              <a:ahLst/>
              <a:cxnLst/>
              <a:rect l="l" t="t" r="r" b="b"/>
              <a:pathLst>
                <a:path w="1530350" h="1533525">
                  <a:moveTo>
                    <a:pt x="0" y="1533144"/>
                  </a:moveTo>
                  <a:lnTo>
                    <a:pt x="1530096" y="1533144"/>
                  </a:lnTo>
                  <a:lnTo>
                    <a:pt x="1530096" y="0"/>
                  </a:lnTo>
                  <a:lnTo>
                    <a:pt x="0" y="0"/>
                  </a:lnTo>
                  <a:lnTo>
                    <a:pt x="0" y="1533144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7374636" y="1671828"/>
              <a:ext cx="1524000" cy="368935"/>
            </a:xfrm>
            <a:custGeom>
              <a:avLst/>
              <a:gdLst/>
              <a:ahLst/>
              <a:cxnLst/>
              <a:rect l="l" t="t" r="r" b="b"/>
              <a:pathLst>
                <a:path w="1524000" h="368935">
                  <a:moveTo>
                    <a:pt x="0" y="368808"/>
                  </a:moveTo>
                  <a:lnTo>
                    <a:pt x="1524000" y="368808"/>
                  </a:lnTo>
                  <a:lnTo>
                    <a:pt x="1524000" y="0"/>
                  </a:lnTo>
                  <a:lnTo>
                    <a:pt x="0" y="0"/>
                  </a:lnTo>
                  <a:lnTo>
                    <a:pt x="0" y="368808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7679817" y="1694815"/>
            <a:ext cx="8515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66CC"/>
                </a:solidFill>
                <a:latin typeface="Times New Roman"/>
                <a:cs typeface="Times New Roman"/>
              </a:rPr>
              <a:t>К Г Э</a:t>
            </a:r>
            <a:r>
              <a:rPr sz="1800" b="1" spc="60" dirty="0">
                <a:solidFill>
                  <a:srgbClr val="0066CC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0066CC"/>
                </a:solidFill>
                <a:latin typeface="Times New Roman"/>
                <a:cs typeface="Times New Roman"/>
              </a:rPr>
              <a:t>У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785103" y="356615"/>
            <a:ext cx="2877311" cy="38374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785103" y="4428744"/>
            <a:ext cx="3002280" cy="1661160"/>
          </a:xfrm>
          <a:prstGeom prst="rect">
            <a:avLst/>
          </a:prstGeom>
          <a:solidFill>
            <a:srgbClr val="EBF0DE"/>
          </a:solidFill>
        </p:spPr>
        <p:txBody>
          <a:bodyPr vert="horz" wrap="square" lIns="0" tIns="48895" rIns="0" bIns="0" rtlCol="0">
            <a:spAutoFit/>
          </a:bodyPr>
          <a:lstStyle/>
          <a:p>
            <a:pPr marL="1036319" marR="186690" indent="-728980">
              <a:lnSpc>
                <a:spcPct val="100000"/>
              </a:lnSpc>
              <a:spcBef>
                <a:spcPts val="385"/>
              </a:spcBef>
            </a:pPr>
            <a:r>
              <a:rPr sz="1400" b="1" spc="-25" dirty="0">
                <a:latin typeface="Times New Roman"/>
                <a:cs typeface="Times New Roman"/>
              </a:rPr>
              <a:t>Руководитель </a:t>
            </a:r>
            <a:r>
              <a:rPr sz="1400" b="1" spc="-15" dirty="0">
                <a:latin typeface="Times New Roman"/>
                <a:cs typeface="Times New Roman"/>
              </a:rPr>
              <a:t>образовательной  </a:t>
            </a:r>
            <a:r>
              <a:rPr sz="1400" b="1" spc="-10" dirty="0">
                <a:latin typeface="Times New Roman"/>
                <a:cs typeface="Times New Roman"/>
              </a:rPr>
              <a:t>программы</a:t>
            </a:r>
            <a:endParaRPr sz="1400">
              <a:latin typeface="Times New Roman"/>
              <a:cs typeface="Times New Roman"/>
            </a:endParaRPr>
          </a:p>
          <a:p>
            <a:pPr marL="676910">
              <a:lnSpc>
                <a:spcPct val="100000"/>
              </a:lnSpc>
            </a:pPr>
            <a:r>
              <a:rPr sz="1400" b="1" spc="-10" dirty="0">
                <a:latin typeface="Times New Roman"/>
                <a:cs typeface="Times New Roman"/>
              </a:rPr>
              <a:t>КАЛАЙДА</a:t>
            </a:r>
            <a:r>
              <a:rPr sz="1400" b="1" spc="2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МАРИНА</a:t>
            </a:r>
            <a:endParaRPr sz="1400">
              <a:latin typeface="Times New Roman"/>
              <a:cs typeface="Times New Roman"/>
            </a:endParaRPr>
          </a:p>
          <a:p>
            <a:pPr marL="289560" marR="169545" indent="30480">
              <a:lnSpc>
                <a:spcPct val="100000"/>
              </a:lnSpc>
              <a:spcBef>
                <a:spcPts val="5"/>
              </a:spcBef>
            </a:pPr>
            <a:r>
              <a:rPr sz="1400" b="1" spc="-10" dirty="0">
                <a:latin typeface="Times New Roman"/>
                <a:cs typeface="Times New Roman"/>
              </a:rPr>
              <a:t>ЛЬВОВНА, </a:t>
            </a:r>
            <a:r>
              <a:rPr sz="1400" b="1" spc="-5" dirty="0">
                <a:latin typeface="Times New Roman"/>
                <a:cs typeface="Times New Roman"/>
              </a:rPr>
              <a:t>д.б.н., </a:t>
            </a:r>
            <a:r>
              <a:rPr sz="1400" b="1" spc="-10" dirty="0">
                <a:latin typeface="Times New Roman"/>
                <a:cs typeface="Times New Roman"/>
              </a:rPr>
              <a:t>профессор,  </a:t>
            </a:r>
            <a:r>
              <a:rPr sz="1400" b="1" spc="-15" dirty="0">
                <a:latin typeface="Times New Roman"/>
                <a:cs typeface="Times New Roman"/>
              </a:rPr>
              <a:t>заведующая </a:t>
            </a:r>
            <a:r>
              <a:rPr sz="1400" b="1" spc="-20" dirty="0">
                <a:latin typeface="Times New Roman"/>
                <a:cs typeface="Times New Roman"/>
              </a:rPr>
              <a:t>кафедрой «Водные  </a:t>
            </a:r>
            <a:r>
              <a:rPr sz="1400" b="1" spc="-10" dirty="0">
                <a:latin typeface="Times New Roman"/>
                <a:cs typeface="Times New Roman"/>
              </a:rPr>
              <a:t>биоресурсы </a:t>
            </a:r>
            <a:r>
              <a:rPr sz="1400" b="1" spc="-5" dirty="0">
                <a:latin typeface="Times New Roman"/>
                <a:cs typeface="Times New Roman"/>
              </a:rPr>
              <a:t>и</a:t>
            </a:r>
            <a:r>
              <a:rPr sz="1400" b="1" spc="60" dirty="0">
                <a:latin typeface="Times New Roman"/>
                <a:cs typeface="Times New Roman"/>
              </a:rPr>
              <a:t> </a:t>
            </a:r>
            <a:r>
              <a:rPr sz="1400" b="1" spc="-20" dirty="0">
                <a:latin typeface="Times New Roman"/>
                <a:cs typeface="Times New Roman"/>
              </a:rPr>
              <a:t>аквакультура»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13359" y="286511"/>
            <a:ext cx="4788535" cy="6002020"/>
          </a:xfrm>
          <a:custGeom>
            <a:avLst/>
            <a:gdLst/>
            <a:ahLst/>
            <a:cxnLst/>
            <a:rect l="l" t="t" r="r" b="b"/>
            <a:pathLst>
              <a:path w="4788535" h="6002020">
                <a:moveTo>
                  <a:pt x="4788408" y="0"/>
                </a:moveTo>
                <a:lnTo>
                  <a:pt x="0" y="0"/>
                </a:lnTo>
                <a:lnTo>
                  <a:pt x="0" y="6001512"/>
                </a:lnTo>
                <a:lnTo>
                  <a:pt x="4788408" y="6001512"/>
                </a:lnTo>
                <a:lnTo>
                  <a:pt x="4788408" y="0"/>
                </a:lnTo>
                <a:close/>
              </a:path>
            </a:pathLst>
          </a:custGeom>
          <a:solidFill>
            <a:srgbClr val="EBF0D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На </a:t>
            </a:r>
            <a:r>
              <a:rPr spc="-15" dirty="0"/>
              <a:t>кафедре </a:t>
            </a:r>
            <a:r>
              <a:rPr spc="-20" dirty="0"/>
              <a:t>ВБА </a:t>
            </a:r>
            <a:r>
              <a:rPr spc="-10" dirty="0"/>
              <a:t>реализуется  образовательная </a:t>
            </a:r>
            <a:r>
              <a:rPr spc="-5" dirty="0"/>
              <a:t>программа  </a:t>
            </a:r>
            <a:r>
              <a:rPr spc="-20" dirty="0"/>
              <a:t>магистратуры </a:t>
            </a:r>
            <a:r>
              <a:rPr dirty="0"/>
              <a:t>по  </a:t>
            </a:r>
            <a:r>
              <a:rPr b="1" spc="-10" dirty="0">
                <a:latin typeface="Times New Roman"/>
                <a:cs typeface="Times New Roman"/>
              </a:rPr>
              <a:t>направлению</a:t>
            </a:r>
            <a:r>
              <a:rPr b="1" spc="-25" dirty="0">
                <a:latin typeface="Times New Roman"/>
                <a:cs typeface="Times New Roman"/>
              </a:rPr>
              <a:t> </a:t>
            </a:r>
            <a:r>
              <a:rPr b="1" spc="-30" dirty="0">
                <a:latin typeface="Times New Roman"/>
                <a:cs typeface="Times New Roman"/>
              </a:rPr>
              <a:t>подготовки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360984" y="1802638"/>
            <a:ext cx="449326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65175" marR="5080" indent="-75311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35.04.07 </a:t>
            </a:r>
            <a:r>
              <a:rPr sz="2400" b="1" spc="-10" dirty="0">
                <a:latin typeface="Times New Roman"/>
                <a:cs typeface="Times New Roman"/>
              </a:rPr>
              <a:t>«Водные</a:t>
            </a:r>
            <a:r>
              <a:rPr sz="2400" b="1" spc="-8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биологические  ресурсы» </a:t>
            </a:r>
            <a:r>
              <a:rPr sz="2400" b="1" dirty="0">
                <a:latin typeface="Times New Roman"/>
                <a:cs typeface="Times New Roman"/>
              </a:rPr>
              <a:t>, </a:t>
            </a:r>
            <a:r>
              <a:rPr sz="2400" b="1" spc="-5" dirty="0">
                <a:latin typeface="Times New Roman"/>
                <a:cs typeface="Times New Roman"/>
              </a:rPr>
              <a:t>профиль </a:t>
            </a:r>
            <a:r>
              <a:rPr sz="2400" b="1" dirty="0">
                <a:latin typeface="Times New Roman"/>
                <a:cs typeface="Times New Roman"/>
              </a:rPr>
              <a:t>–</a:t>
            </a:r>
            <a:endParaRPr sz="2400">
              <a:latin typeface="Times New Roman"/>
              <a:cs typeface="Times New Roman"/>
            </a:endParaRPr>
          </a:p>
          <a:p>
            <a:pPr marL="1219835">
              <a:lnSpc>
                <a:spcPct val="100000"/>
              </a:lnSpc>
            </a:pPr>
            <a:r>
              <a:rPr sz="2400" b="1" spc="-20" dirty="0">
                <a:latin typeface="Times New Roman"/>
                <a:cs typeface="Times New Roman"/>
              </a:rPr>
              <a:t>Аквакультура.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95680" y="3632454"/>
            <a:ext cx="4018915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Продолжительность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обучения:  </a:t>
            </a:r>
            <a:r>
              <a:rPr sz="2400" dirty="0">
                <a:latin typeface="Times New Roman"/>
                <a:cs typeface="Times New Roman"/>
              </a:rPr>
              <a:t>2 </a:t>
            </a:r>
            <a:r>
              <a:rPr sz="2400" spc="-40" dirty="0">
                <a:latin typeface="Times New Roman"/>
                <a:cs typeface="Times New Roman"/>
              </a:rPr>
              <a:t>года </a:t>
            </a:r>
            <a:r>
              <a:rPr sz="2400" dirty="0">
                <a:latin typeface="Times New Roman"/>
                <a:cs typeface="Times New Roman"/>
              </a:rPr>
              <a:t>– </a:t>
            </a:r>
            <a:r>
              <a:rPr sz="2400" spc="-20" dirty="0">
                <a:latin typeface="Times New Roman"/>
                <a:cs typeface="Times New Roman"/>
              </a:rPr>
              <a:t>очная</a:t>
            </a:r>
            <a:r>
              <a:rPr sz="2400" spc="4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форма</a:t>
            </a:r>
            <a:endParaRPr sz="2400">
              <a:latin typeface="Times New Roman"/>
              <a:cs typeface="Times New Roman"/>
            </a:endParaRPr>
          </a:p>
          <a:p>
            <a:pPr marL="6350" algn="ctr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2,5 </a:t>
            </a:r>
            <a:r>
              <a:rPr sz="2400" spc="-5" dirty="0">
                <a:latin typeface="Times New Roman"/>
                <a:cs typeface="Times New Roman"/>
              </a:rPr>
              <a:t>лет </a:t>
            </a:r>
            <a:r>
              <a:rPr sz="2400" dirty="0">
                <a:latin typeface="Times New Roman"/>
                <a:cs typeface="Times New Roman"/>
              </a:rPr>
              <a:t>– </a:t>
            </a:r>
            <a:r>
              <a:rPr sz="2400" spc="-15" dirty="0">
                <a:latin typeface="Times New Roman"/>
                <a:cs typeface="Times New Roman"/>
              </a:rPr>
              <a:t>заочная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форма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10208" y="5096002"/>
            <a:ext cx="319659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08610" marR="298450" indent="615315">
              <a:lnSpc>
                <a:spcPct val="100000"/>
              </a:lnSpc>
              <a:spcBef>
                <a:spcPts val="100"/>
              </a:spcBef>
            </a:pPr>
            <a:r>
              <a:rPr sz="2400" spc="-15" dirty="0">
                <a:latin typeface="Times New Roman"/>
                <a:cs typeface="Times New Roman"/>
              </a:rPr>
              <a:t>Контакты:  </a:t>
            </a:r>
            <a:r>
              <a:rPr sz="2400" spc="-30" dirty="0">
                <a:latin typeface="Times New Roman"/>
                <a:cs typeface="Times New Roman"/>
              </a:rPr>
              <a:t>Тел: </a:t>
            </a:r>
            <a:r>
              <a:rPr sz="2400" spc="-5" dirty="0">
                <a:latin typeface="Times New Roman"/>
                <a:cs typeface="Times New Roman"/>
              </a:rPr>
              <a:t>8(843)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5194353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spc="-5" dirty="0">
                <a:latin typeface="Times New Roman"/>
                <a:cs typeface="Times New Roman"/>
              </a:rPr>
              <a:t>E-mail: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  <a:hlinkClick r:id="rId3"/>
              </a:rPr>
              <a:t>vbakgeu@mail.ru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9768" y="786383"/>
            <a:ext cx="8144509" cy="1150955"/>
          </a:xfrm>
          <a:prstGeom prst="rect">
            <a:avLst/>
          </a:prstGeom>
          <a:solidFill>
            <a:srgbClr val="EBF0DE"/>
          </a:solidFill>
        </p:spPr>
        <p:txBody>
          <a:bodyPr vert="horz" wrap="square" lIns="0" tIns="42544" rIns="0" bIns="0" rtlCol="0">
            <a:spAutoFit/>
          </a:bodyPr>
          <a:lstStyle/>
          <a:p>
            <a:pPr marL="90170" marR="84455" indent="450850" algn="just">
              <a:lnSpc>
                <a:spcPct val="100000"/>
              </a:lnSpc>
              <a:spcBef>
                <a:spcPts val="334"/>
              </a:spcBef>
            </a:pPr>
            <a:r>
              <a:rPr sz="1800" spc="-5" dirty="0"/>
              <a:t>Набор </a:t>
            </a:r>
            <a:r>
              <a:rPr sz="1800" spc="-25" dirty="0"/>
              <a:t>студентов </a:t>
            </a:r>
            <a:r>
              <a:rPr sz="1800" spc="-10" dirty="0"/>
              <a:t>ведется </a:t>
            </a:r>
            <a:r>
              <a:rPr sz="1800" spc="-5" dirty="0" err="1"/>
              <a:t>на</a:t>
            </a:r>
            <a:r>
              <a:rPr sz="1800" spc="-5" dirty="0"/>
              <a:t> </a:t>
            </a:r>
            <a:r>
              <a:rPr lang="ru-RU" sz="1800" spc="-5" dirty="0" smtClean="0"/>
              <a:t>бюджетной</a:t>
            </a:r>
            <a:r>
              <a:rPr sz="1800" spc="-10" dirty="0" smtClean="0"/>
              <a:t> </a:t>
            </a:r>
            <a:r>
              <a:rPr sz="1800" spc="5" dirty="0"/>
              <a:t>основе </a:t>
            </a:r>
            <a:r>
              <a:rPr sz="1800" spc="-5" dirty="0" err="1"/>
              <a:t>на</a:t>
            </a:r>
            <a:r>
              <a:rPr sz="1800" spc="-5" dirty="0"/>
              <a:t> </a:t>
            </a:r>
            <a:r>
              <a:rPr sz="1800" spc="-20" dirty="0" err="1" smtClean="0"/>
              <a:t>очную</a:t>
            </a:r>
            <a:r>
              <a:rPr lang="ru-RU" sz="1800" spc="-5" dirty="0"/>
              <a:t> </a:t>
            </a:r>
            <a:r>
              <a:rPr lang="ru-RU" sz="1800" spc="-5" dirty="0" smtClean="0"/>
              <a:t>форму (8 мест на 2021 г)</a:t>
            </a:r>
            <a:r>
              <a:rPr sz="1800" spc="-20" dirty="0" smtClean="0"/>
              <a:t> </a:t>
            </a:r>
            <a:r>
              <a:rPr sz="1800" dirty="0"/>
              <a:t>и </a:t>
            </a:r>
            <a:r>
              <a:rPr lang="ru-RU" sz="1800" dirty="0" smtClean="0"/>
              <a:t>на платной основе на </a:t>
            </a:r>
            <a:r>
              <a:rPr sz="1800" spc="-10" dirty="0" err="1" smtClean="0"/>
              <a:t>заочную</a:t>
            </a:r>
            <a:r>
              <a:rPr sz="1800" spc="-10" dirty="0" smtClean="0"/>
              <a:t> </a:t>
            </a:r>
            <a:r>
              <a:rPr sz="1800" spc="-5" dirty="0" err="1" smtClean="0"/>
              <a:t>форм</a:t>
            </a:r>
            <a:r>
              <a:rPr lang="ru-RU" sz="1800" spc="-5" dirty="0" smtClean="0"/>
              <a:t>у</a:t>
            </a:r>
            <a:r>
              <a:rPr sz="1800" spc="-5" dirty="0" smtClean="0"/>
              <a:t>  </a:t>
            </a:r>
            <a:r>
              <a:rPr sz="1800" spc="-15" dirty="0"/>
              <a:t>обучения. </a:t>
            </a:r>
            <a:r>
              <a:rPr sz="1800" spc="-10" dirty="0"/>
              <a:t>Возможно </a:t>
            </a:r>
            <a:r>
              <a:rPr sz="1800" spc="-5" dirty="0"/>
              <a:t>поступление на </a:t>
            </a:r>
            <a:r>
              <a:rPr sz="1800" spc="-5" dirty="0" err="1"/>
              <a:t>условиях</a:t>
            </a:r>
            <a:r>
              <a:rPr sz="1800" spc="-5" dirty="0"/>
              <a:t> </a:t>
            </a:r>
            <a:r>
              <a:rPr sz="1800" spc="-5" dirty="0" err="1" smtClean="0"/>
              <a:t>целевой</a:t>
            </a:r>
            <a:r>
              <a:rPr sz="1800" spc="-5" dirty="0" smtClean="0"/>
              <a:t>  </a:t>
            </a:r>
            <a:r>
              <a:rPr sz="1800" spc="-20" dirty="0"/>
              <a:t>подготовки </a:t>
            </a:r>
            <a:r>
              <a:rPr sz="1800" spc="-5" dirty="0"/>
              <a:t>по </a:t>
            </a:r>
            <a:r>
              <a:rPr sz="1800" spc="-15" dirty="0"/>
              <a:t>договору </a:t>
            </a:r>
            <a:r>
              <a:rPr sz="1800" dirty="0"/>
              <a:t>с </a:t>
            </a:r>
            <a:r>
              <a:rPr sz="1800" spc="-5" dirty="0"/>
              <a:t>профильной организацией. </a:t>
            </a:r>
            <a:r>
              <a:rPr sz="1800" spc="-15" dirty="0"/>
              <a:t>Обучение </a:t>
            </a:r>
            <a:r>
              <a:rPr sz="1800" spc="-10" dirty="0"/>
              <a:t>ведется </a:t>
            </a:r>
            <a:r>
              <a:rPr sz="1800" spc="-5" dirty="0"/>
              <a:t>на  </a:t>
            </a:r>
            <a:r>
              <a:rPr sz="1800" spc="-30" dirty="0"/>
              <a:t>русском</a:t>
            </a:r>
            <a:r>
              <a:rPr sz="1800" spc="40" dirty="0"/>
              <a:t> </a:t>
            </a:r>
            <a:r>
              <a:rPr sz="1800" spc="-15" dirty="0"/>
              <a:t>языке</a:t>
            </a:r>
            <a:endParaRPr sz="1800" dirty="0"/>
          </a:p>
        </p:txBody>
      </p:sp>
      <p:sp>
        <p:nvSpPr>
          <p:cNvPr id="3" name="object 3"/>
          <p:cNvSpPr/>
          <p:nvPr/>
        </p:nvSpPr>
        <p:spPr>
          <a:xfrm>
            <a:off x="499872" y="3785615"/>
            <a:ext cx="8144509" cy="2310765"/>
          </a:xfrm>
          <a:custGeom>
            <a:avLst/>
            <a:gdLst/>
            <a:ahLst/>
            <a:cxnLst/>
            <a:rect l="l" t="t" r="r" b="b"/>
            <a:pathLst>
              <a:path w="8144509" h="2310765">
                <a:moveTo>
                  <a:pt x="8144256" y="0"/>
                </a:moveTo>
                <a:lnTo>
                  <a:pt x="0" y="0"/>
                </a:lnTo>
                <a:lnTo>
                  <a:pt x="0" y="2310383"/>
                </a:lnTo>
                <a:lnTo>
                  <a:pt x="8144256" y="2310383"/>
                </a:lnTo>
                <a:lnTo>
                  <a:pt x="8144256" y="0"/>
                </a:lnTo>
                <a:close/>
              </a:path>
            </a:pathLst>
          </a:custGeom>
          <a:solidFill>
            <a:srgbClr val="EBF0D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78916" y="3823207"/>
            <a:ext cx="7987665" cy="22212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71145" algn="just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imes New Roman"/>
                <a:cs typeface="Times New Roman"/>
              </a:rPr>
              <a:t>Реализация </a:t>
            </a:r>
            <a:r>
              <a:rPr sz="1800" spc="-10" dirty="0">
                <a:latin typeface="Times New Roman"/>
                <a:cs typeface="Times New Roman"/>
              </a:rPr>
              <a:t>образовательных </a:t>
            </a:r>
            <a:r>
              <a:rPr sz="1800" dirty="0">
                <a:latin typeface="Times New Roman"/>
                <a:cs typeface="Times New Roman"/>
              </a:rPr>
              <a:t>программ </a:t>
            </a:r>
            <a:r>
              <a:rPr sz="1800" spc="-5" dirty="0">
                <a:latin typeface="Times New Roman"/>
                <a:cs typeface="Times New Roman"/>
              </a:rPr>
              <a:t>по </a:t>
            </a:r>
            <a:r>
              <a:rPr sz="1800" spc="-10" dirty="0">
                <a:latin typeface="Times New Roman"/>
                <a:cs typeface="Times New Roman"/>
              </a:rPr>
              <a:t>направлению </a:t>
            </a:r>
            <a:r>
              <a:rPr sz="1800" spc="-15" dirty="0">
                <a:latin typeface="Times New Roman"/>
                <a:cs typeface="Times New Roman"/>
              </a:rPr>
              <a:t>подготовки </a:t>
            </a:r>
            <a:r>
              <a:rPr sz="1800" spc="-20" dirty="0">
                <a:latin typeface="Times New Roman"/>
                <a:cs typeface="Times New Roman"/>
              </a:rPr>
              <a:t>«Водные  </a:t>
            </a:r>
            <a:r>
              <a:rPr sz="1800" spc="-5" dirty="0">
                <a:latin typeface="Times New Roman"/>
                <a:cs typeface="Times New Roman"/>
              </a:rPr>
              <a:t>биоресурсы </a:t>
            </a:r>
            <a:r>
              <a:rPr sz="1800" dirty="0">
                <a:latin typeface="Times New Roman"/>
                <a:cs typeface="Times New Roman"/>
              </a:rPr>
              <a:t>и </a:t>
            </a:r>
            <a:r>
              <a:rPr sz="1800" spc="-20" dirty="0">
                <a:latin typeface="Times New Roman"/>
                <a:cs typeface="Times New Roman"/>
              </a:rPr>
              <a:t>аквакультура» </a:t>
            </a:r>
            <a:r>
              <a:rPr sz="1800" spc="-10" dirty="0">
                <a:latin typeface="Times New Roman"/>
                <a:cs typeface="Times New Roman"/>
              </a:rPr>
              <a:t>обеспечивается квалифицированными  педагогическими кадрами. </a:t>
            </a:r>
            <a:r>
              <a:rPr sz="1800" dirty="0">
                <a:latin typeface="Times New Roman"/>
                <a:cs typeface="Times New Roman"/>
              </a:rPr>
              <a:t>В </a:t>
            </a:r>
            <a:r>
              <a:rPr sz="1800" spc="-10" dirty="0">
                <a:latin typeface="Times New Roman"/>
                <a:cs typeface="Times New Roman"/>
              </a:rPr>
              <a:t>образовательном </a:t>
            </a:r>
            <a:r>
              <a:rPr sz="1800" spc="5" dirty="0">
                <a:latin typeface="Times New Roman"/>
                <a:cs typeface="Times New Roman"/>
              </a:rPr>
              <a:t>процессе </a:t>
            </a:r>
            <a:r>
              <a:rPr sz="1800" spc="-15" dirty="0">
                <a:latin typeface="Times New Roman"/>
                <a:cs typeface="Times New Roman"/>
              </a:rPr>
              <a:t>участвуют </a:t>
            </a:r>
            <a:r>
              <a:rPr sz="1800" spc="-10" dirty="0">
                <a:latin typeface="Times New Roman"/>
                <a:cs typeface="Times New Roman"/>
              </a:rPr>
              <a:t>действующие  </a:t>
            </a:r>
            <a:r>
              <a:rPr sz="1800" spc="-20" dirty="0">
                <a:latin typeface="Times New Roman"/>
                <a:cs typeface="Times New Roman"/>
              </a:rPr>
              <a:t>руководители </a:t>
            </a:r>
            <a:r>
              <a:rPr sz="1800" dirty="0">
                <a:latin typeface="Times New Roman"/>
                <a:cs typeface="Times New Roman"/>
              </a:rPr>
              <a:t>и </a:t>
            </a:r>
            <a:r>
              <a:rPr sz="1800" spc="-5" dirty="0">
                <a:latin typeface="Times New Roman"/>
                <a:cs typeface="Times New Roman"/>
              </a:rPr>
              <a:t>работники профильных организаций. </a:t>
            </a:r>
            <a:r>
              <a:rPr sz="1800" spc="-20" dirty="0">
                <a:latin typeface="Times New Roman"/>
                <a:cs typeface="Times New Roman"/>
              </a:rPr>
              <a:t>Преподаватели </a:t>
            </a:r>
            <a:r>
              <a:rPr sz="1800" spc="-10" dirty="0">
                <a:latin typeface="Times New Roman"/>
                <a:cs typeface="Times New Roman"/>
              </a:rPr>
              <a:t>имеют  ученые </a:t>
            </a:r>
            <a:r>
              <a:rPr sz="1800" spc="-5" dirty="0">
                <a:latin typeface="Times New Roman"/>
                <a:cs typeface="Times New Roman"/>
              </a:rPr>
              <a:t>степени </a:t>
            </a:r>
            <a:r>
              <a:rPr sz="1800" spc="-10" dirty="0">
                <a:latin typeface="Times New Roman"/>
                <a:cs typeface="Times New Roman"/>
              </a:rPr>
              <a:t>доктора </a:t>
            </a:r>
            <a:r>
              <a:rPr sz="1800" spc="-25" dirty="0">
                <a:latin typeface="Times New Roman"/>
                <a:cs typeface="Times New Roman"/>
              </a:rPr>
              <a:t>наук, </a:t>
            </a:r>
            <a:r>
              <a:rPr sz="1800" spc="-15" dirty="0">
                <a:latin typeface="Times New Roman"/>
                <a:cs typeface="Times New Roman"/>
              </a:rPr>
              <a:t>кандидата </a:t>
            </a:r>
            <a:r>
              <a:rPr sz="1800" spc="-25" dirty="0">
                <a:latin typeface="Times New Roman"/>
                <a:cs typeface="Times New Roman"/>
              </a:rPr>
              <a:t>наук, </a:t>
            </a:r>
            <a:r>
              <a:rPr sz="1800" dirty="0">
                <a:latin typeface="Times New Roman"/>
                <a:cs typeface="Times New Roman"/>
              </a:rPr>
              <a:t>а также </a:t>
            </a:r>
            <a:r>
              <a:rPr sz="1800" spc="-10" dirty="0">
                <a:latin typeface="Times New Roman"/>
                <a:cs typeface="Times New Roman"/>
              </a:rPr>
              <a:t>ученые звания </a:t>
            </a:r>
            <a:r>
              <a:rPr sz="1800" dirty="0">
                <a:latin typeface="Times New Roman"/>
                <a:cs typeface="Times New Roman"/>
              </a:rPr>
              <a:t>профессора  и доцента. </a:t>
            </a:r>
            <a:r>
              <a:rPr sz="1800" spc="-25" dirty="0">
                <a:latin typeface="Times New Roman"/>
                <a:cs typeface="Times New Roman"/>
              </a:rPr>
              <a:t>Научная </a:t>
            </a:r>
            <a:r>
              <a:rPr sz="1800" dirty="0">
                <a:latin typeface="Times New Roman"/>
                <a:cs typeface="Times New Roman"/>
              </a:rPr>
              <a:t>работа </a:t>
            </a:r>
            <a:r>
              <a:rPr sz="1800" spc="-25" dirty="0">
                <a:latin typeface="Times New Roman"/>
                <a:cs typeface="Times New Roman"/>
              </a:rPr>
              <a:t>сотрудников </a:t>
            </a:r>
            <a:r>
              <a:rPr sz="1800" spc="-5" dirty="0">
                <a:latin typeface="Times New Roman"/>
                <a:cs typeface="Times New Roman"/>
              </a:rPr>
              <a:t>отражена </a:t>
            </a:r>
            <a:r>
              <a:rPr sz="1800" dirty="0">
                <a:latin typeface="Times New Roman"/>
                <a:cs typeface="Times New Roman"/>
              </a:rPr>
              <a:t>в </a:t>
            </a:r>
            <a:r>
              <a:rPr sz="1800" spc="-5" dirty="0">
                <a:latin typeface="Times New Roman"/>
                <a:cs typeface="Times New Roman"/>
              </a:rPr>
              <a:t>статьях, </a:t>
            </a:r>
            <a:r>
              <a:rPr sz="1800" spc="-20" dirty="0">
                <a:latin typeface="Times New Roman"/>
                <a:cs typeface="Times New Roman"/>
              </a:rPr>
              <a:t>опубликованных </a:t>
            </a:r>
            <a:r>
              <a:rPr sz="1800" dirty="0">
                <a:latin typeface="Times New Roman"/>
                <a:cs typeface="Times New Roman"/>
              </a:rPr>
              <a:t>в  </a:t>
            </a:r>
            <a:r>
              <a:rPr sz="1800" spc="-5" dirty="0">
                <a:latin typeface="Times New Roman"/>
                <a:cs typeface="Times New Roman"/>
              </a:rPr>
              <a:t>журналах </a:t>
            </a:r>
            <a:r>
              <a:rPr sz="1800" dirty="0">
                <a:latin typeface="Times New Roman"/>
                <a:cs typeface="Times New Roman"/>
              </a:rPr>
              <a:t>и </a:t>
            </a:r>
            <a:r>
              <a:rPr sz="1800" spc="-5" dirty="0">
                <a:latin typeface="Times New Roman"/>
                <a:cs typeface="Times New Roman"/>
              </a:rPr>
              <a:t>сборниках различных </a:t>
            </a:r>
            <a:r>
              <a:rPr sz="1800" spc="-10" dirty="0">
                <a:latin typeface="Times New Roman"/>
                <a:cs typeface="Times New Roman"/>
              </a:rPr>
              <a:t>уровней, </a:t>
            </a:r>
            <a:r>
              <a:rPr sz="1800" dirty="0">
                <a:latin typeface="Times New Roman"/>
                <a:cs typeface="Times New Roman"/>
              </a:rPr>
              <a:t>в </a:t>
            </a:r>
            <a:r>
              <a:rPr sz="1800" spc="-15" dirty="0">
                <a:latin typeface="Times New Roman"/>
                <a:cs typeface="Times New Roman"/>
              </a:rPr>
              <a:t>том </a:t>
            </a:r>
            <a:r>
              <a:rPr sz="1800" spc="-5" dirty="0">
                <a:latin typeface="Times New Roman"/>
                <a:cs typeface="Times New Roman"/>
              </a:rPr>
              <a:t>числе журналах </a:t>
            </a:r>
            <a:r>
              <a:rPr sz="1800" spc="-10" dirty="0">
                <a:latin typeface="Times New Roman"/>
                <a:cs typeface="Times New Roman"/>
              </a:rPr>
              <a:t>перечня </a:t>
            </a:r>
            <a:r>
              <a:rPr sz="1800" spc="-50" dirty="0">
                <a:latin typeface="Times New Roman"/>
                <a:cs typeface="Times New Roman"/>
              </a:rPr>
              <a:t>ВАК  </a:t>
            </a:r>
            <a:r>
              <a:rPr sz="1800" spc="-10" dirty="0">
                <a:latin typeface="Times New Roman"/>
                <a:cs typeface="Times New Roman"/>
              </a:rPr>
              <a:t>(высшая </a:t>
            </a:r>
            <a:r>
              <a:rPr sz="1800" spc="-5" dirty="0">
                <a:latin typeface="Times New Roman"/>
                <a:cs typeface="Times New Roman"/>
              </a:rPr>
              <a:t>аттестационная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комиссия).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99872" y="2429255"/>
            <a:ext cx="8144509" cy="923925"/>
          </a:xfrm>
          <a:prstGeom prst="rect">
            <a:avLst/>
          </a:prstGeom>
          <a:solidFill>
            <a:srgbClr val="EBF0DE"/>
          </a:solidFill>
        </p:spPr>
        <p:txBody>
          <a:bodyPr vert="horz" wrap="square" lIns="0" tIns="37465" rIns="0" bIns="0" rtlCol="0">
            <a:spAutoFit/>
          </a:bodyPr>
          <a:lstStyle/>
          <a:p>
            <a:pPr marL="91440" marR="336550">
              <a:lnSpc>
                <a:spcPct val="100000"/>
              </a:lnSpc>
              <a:spcBef>
                <a:spcPts val="295"/>
              </a:spcBef>
            </a:pPr>
            <a:r>
              <a:rPr sz="1800" spc="-10" dirty="0">
                <a:latin typeface="Times New Roman"/>
                <a:cs typeface="Times New Roman"/>
              </a:rPr>
              <a:t>Для </a:t>
            </a:r>
            <a:r>
              <a:rPr sz="1800" b="1" spc="-15" dirty="0">
                <a:latin typeface="Times New Roman"/>
                <a:cs typeface="Times New Roman"/>
              </a:rPr>
              <a:t>обучения </a:t>
            </a:r>
            <a:r>
              <a:rPr sz="1800" b="1" dirty="0">
                <a:latin typeface="Times New Roman"/>
                <a:cs typeface="Times New Roman"/>
              </a:rPr>
              <a:t>в </a:t>
            </a:r>
            <a:r>
              <a:rPr sz="1800" b="1" spc="-20" dirty="0">
                <a:latin typeface="Times New Roman"/>
                <a:cs typeface="Times New Roman"/>
              </a:rPr>
              <a:t>магистратуре </a:t>
            </a: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-15" dirty="0">
                <a:latin typeface="Times New Roman"/>
                <a:cs typeface="Times New Roman"/>
              </a:rPr>
              <a:t>выпускники </a:t>
            </a:r>
            <a:r>
              <a:rPr sz="1800" spc="-35" dirty="0">
                <a:latin typeface="Times New Roman"/>
                <a:cs typeface="Times New Roman"/>
              </a:rPr>
              <a:t>ВУЗов </a:t>
            </a:r>
            <a:r>
              <a:rPr sz="1800" spc="-10" dirty="0">
                <a:latin typeface="Times New Roman"/>
                <a:cs typeface="Times New Roman"/>
              </a:rPr>
              <a:t>поступают </a:t>
            </a:r>
            <a:r>
              <a:rPr sz="1800" spc="-5" dirty="0">
                <a:latin typeface="Times New Roman"/>
                <a:cs typeface="Times New Roman"/>
              </a:rPr>
              <a:t>по </a:t>
            </a:r>
            <a:r>
              <a:rPr sz="1800" spc="-25" dirty="0">
                <a:latin typeface="Times New Roman"/>
                <a:cs typeface="Times New Roman"/>
              </a:rPr>
              <a:t>результатам  </a:t>
            </a:r>
            <a:r>
              <a:rPr sz="1800" spc="-10" dirty="0">
                <a:latin typeface="Times New Roman"/>
                <a:cs typeface="Times New Roman"/>
              </a:rPr>
              <a:t>внутреннего экзамена </a:t>
            </a:r>
            <a:r>
              <a:rPr sz="1800" spc="-5" dirty="0">
                <a:latin typeface="Times New Roman"/>
                <a:cs typeface="Times New Roman"/>
              </a:rPr>
              <a:t>по профилю (сроки </a:t>
            </a:r>
            <a:r>
              <a:rPr sz="1800" spc="-10" dirty="0">
                <a:latin typeface="Times New Roman"/>
                <a:cs typeface="Times New Roman"/>
              </a:rPr>
              <a:t>можно </a:t>
            </a:r>
            <a:r>
              <a:rPr sz="1800" spc="-15" dirty="0">
                <a:latin typeface="Times New Roman"/>
                <a:cs typeface="Times New Roman"/>
              </a:rPr>
              <a:t>уточнить </a:t>
            </a:r>
            <a:r>
              <a:rPr sz="1800" spc="-5" dirty="0">
                <a:latin typeface="Times New Roman"/>
                <a:cs typeface="Times New Roman"/>
              </a:rPr>
              <a:t>на </a:t>
            </a:r>
            <a:r>
              <a:rPr sz="1800" dirty="0">
                <a:latin typeface="Times New Roman"/>
                <a:cs typeface="Times New Roman"/>
              </a:rPr>
              <a:t>сайте КГЭУ в  </a:t>
            </a:r>
            <a:r>
              <a:rPr sz="1800" spc="-10" dirty="0">
                <a:latin typeface="Times New Roman"/>
                <a:cs typeface="Times New Roman"/>
              </a:rPr>
              <a:t>разделе </a:t>
            </a:r>
            <a:r>
              <a:rPr sz="1800" spc="-20" dirty="0">
                <a:latin typeface="Times New Roman"/>
                <a:cs typeface="Times New Roman"/>
              </a:rPr>
              <a:t>«Абитуриенту»).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29768" y="213359"/>
            <a:ext cx="8427720" cy="4617720"/>
          </a:xfrm>
          <a:custGeom>
            <a:avLst/>
            <a:gdLst/>
            <a:ahLst/>
            <a:cxnLst/>
            <a:rect l="l" t="t" r="r" b="b"/>
            <a:pathLst>
              <a:path w="8427720" h="4617720">
                <a:moveTo>
                  <a:pt x="8427720" y="0"/>
                </a:moveTo>
                <a:lnTo>
                  <a:pt x="0" y="0"/>
                </a:lnTo>
                <a:lnTo>
                  <a:pt x="0" y="4617720"/>
                </a:lnTo>
                <a:lnTo>
                  <a:pt x="8427720" y="4617720"/>
                </a:lnTo>
                <a:lnTo>
                  <a:pt x="8427720" y="0"/>
                </a:lnTo>
                <a:close/>
              </a:path>
            </a:pathLst>
          </a:custGeom>
          <a:solidFill>
            <a:srgbClr val="EBF0D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07593" y="263779"/>
            <a:ext cx="8255634" cy="523604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1590" marR="5080" algn="ctr">
              <a:lnSpc>
                <a:spcPct val="100000"/>
              </a:lnSpc>
              <a:spcBef>
                <a:spcPts val="90"/>
              </a:spcBef>
            </a:pPr>
            <a:r>
              <a:rPr sz="1400" b="1" spc="-10" dirty="0">
                <a:latin typeface="Times New Roman"/>
                <a:cs typeface="Times New Roman"/>
              </a:rPr>
              <a:t>Программа </a:t>
            </a:r>
            <a:r>
              <a:rPr sz="1400" b="1" spc="-15" dirty="0">
                <a:latin typeface="Times New Roman"/>
                <a:cs typeface="Times New Roman"/>
              </a:rPr>
              <a:t>направлена </a:t>
            </a:r>
            <a:r>
              <a:rPr sz="1400" b="1" spc="-10" dirty="0">
                <a:latin typeface="Times New Roman"/>
                <a:cs typeface="Times New Roman"/>
              </a:rPr>
              <a:t>на </a:t>
            </a:r>
            <a:r>
              <a:rPr sz="1400" b="1" spc="-30" dirty="0">
                <a:latin typeface="Times New Roman"/>
                <a:cs typeface="Times New Roman"/>
              </a:rPr>
              <a:t>подготовку </a:t>
            </a:r>
            <a:r>
              <a:rPr sz="1400" b="1" spc="-15" dirty="0">
                <a:latin typeface="Times New Roman"/>
                <a:cs typeface="Times New Roman"/>
              </a:rPr>
              <a:t>магистров, </a:t>
            </a:r>
            <a:r>
              <a:rPr sz="1400" b="1" spc="-10" dirty="0">
                <a:latin typeface="Times New Roman"/>
                <a:cs typeface="Times New Roman"/>
              </a:rPr>
              <a:t>профессиональная </a:t>
            </a:r>
            <a:r>
              <a:rPr sz="1400" b="1" spc="-15" dirty="0">
                <a:latin typeface="Times New Roman"/>
                <a:cs typeface="Times New Roman"/>
              </a:rPr>
              <a:t>деятельность </a:t>
            </a:r>
            <a:r>
              <a:rPr sz="1400" b="1" spc="-30" dirty="0">
                <a:latin typeface="Times New Roman"/>
                <a:cs typeface="Times New Roman"/>
              </a:rPr>
              <a:t>которых </a:t>
            </a:r>
            <a:r>
              <a:rPr sz="1400" b="1" spc="-15" dirty="0">
                <a:latin typeface="Times New Roman"/>
                <a:cs typeface="Times New Roman"/>
              </a:rPr>
              <a:t>связана </a:t>
            </a:r>
            <a:r>
              <a:rPr sz="1400" b="1" spc="-5" dirty="0">
                <a:latin typeface="Times New Roman"/>
                <a:cs typeface="Times New Roman"/>
              </a:rPr>
              <a:t>с  </a:t>
            </a:r>
            <a:r>
              <a:rPr sz="1400" b="1" spc="-10" dirty="0">
                <a:latin typeface="Times New Roman"/>
                <a:cs typeface="Times New Roman"/>
              </a:rPr>
              <a:t>рациональным </a:t>
            </a:r>
            <a:r>
              <a:rPr sz="1400" b="1" spc="-20" dirty="0">
                <a:latin typeface="Times New Roman"/>
                <a:cs typeface="Times New Roman"/>
              </a:rPr>
              <a:t>использованием </a:t>
            </a:r>
            <a:r>
              <a:rPr sz="1400" b="1" spc="-5" dirty="0">
                <a:latin typeface="Times New Roman"/>
                <a:cs typeface="Times New Roman"/>
              </a:rPr>
              <a:t>и </a:t>
            </a:r>
            <a:r>
              <a:rPr sz="1400" b="1" spc="-25" dirty="0">
                <a:latin typeface="Times New Roman"/>
                <a:cs typeface="Times New Roman"/>
              </a:rPr>
              <a:t>охраной водных </a:t>
            </a:r>
            <a:r>
              <a:rPr sz="1400" b="1" spc="-10" dirty="0">
                <a:latin typeface="Times New Roman"/>
                <a:cs typeface="Times New Roman"/>
              </a:rPr>
              <a:t>биологических </a:t>
            </a:r>
            <a:r>
              <a:rPr sz="1400" b="1" spc="-15" dirty="0">
                <a:latin typeface="Times New Roman"/>
                <a:cs typeface="Times New Roman"/>
              </a:rPr>
              <a:t>ресурсов, экосистем </a:t>
            </a:r>
            <a:r>
              <a:rPr sz="1400" b="1" spc="-10" dirty="0">
                <a:latin typeface="Times New Roman"/>
                <a:cs typeface="Times New Roman"/>
              </a:rPr>
              <a:t>естественных  </a:t>
            </a:r>
            <a:r>
              <a:rPr sz="1400" b="1" spc="-5" dirty="0">
                <a:latin typeface="Times New Roman"/>
                <a:cs typeface="Times New Roman"/>
              </a:rPr>
              <a:t>и </a:t>
            </a:r>
            <a:r>
              <a:rPr sz="1400" b="1" spc="-15" dirty="0">
                <a:latin typeface="Times New Roman"/>
                <a:cs typeface="Times New Roman"/>
              </a:rPr>
              <a:t>искусственных </a:t>
            </a:r>
            <a:r>
              <a:rPr sz="1400" b="1" spc="-30" dirty="0">
                <a:latin typeface="Times New Roman"/>
                <a:cs typeface="Times New Roman"/>
              </a:rPr>
              <a:t>водоемов, </a:t>
            </a:r>
            <a:r>
              <a:rPr sz="1400" b="1" spc="-15" dirty="0">
                <a:latin typeface="Times New Roman"/>
                <a:cs typeface="Times New Roman"/>
              </a:rPr>
              <a:t>включая </a:t>
            </a:r>
            <a:r>
              <a:rPr sz="1400" b="1" spc="-20" dirty="0">
                <a:latin typeface="Times New Roman"/>
                <a:cs typeface="Times New Roman"/>
              </a:rPr>
              <a:t>установки </a:t>
            </a:r>
            <a:r>
              <a:rPr sz="1400" b="1" spc="-5" dirty="0">
                <a:latin typeface="Times New Roman"/>
                <a:cs typeface="Times New Roman"/>
              </a:rPr>
              <a:t>с </a:t>
            </a:r>
            <a:r>
              <a:rPr sz="1400" b="1" spc="-10" dirty="0">
                <a:latin typeface="Times New Roman"/>
                <a:cs typeface="Times New Roman"/>
              </a:rPr>
              <a:t>замкнутым </a:t>
            </a:r>
            <a:r>
              <a:rPr sz="1400" b="1" spc="-20" dirty="0">
                <a:latin typeface="Times New Roman"/>
                <a:cs typeface="Times New Roman"/>
              </a:rPr>
              <a:t>циклом водоснабжения </a:t>
            </a:r>
            <a:r>
              <a:rPr sz="1400" b="1" spc="-5" dirty="0">
                <a:latin typeface="Times New Roman"/>
                <a:cs typeface="Times New Roman"/>
              </a:rPr>
              <a:t>для  </a:t>
            </a:r>
            <a:r>
              <a:rPr sz="1400" b="1" spc="-15" dirty="0">
                <a:latin typeface="Times New Roman"/>
                <a:cs typeface="Times New Roman"/>
              </a:rPr>
              <a:t>выращивания </a:t>
            </a:r>
            <a:r>
              <a:rPr sz="1400" b="1" spc="-25" dirty="0">
                <a:latin typeface="Times New Roman"/>
                <a:cs typeface="Times New Roman"/>
              </a:rPr>
              <a:t>объектов</a:t>
            </a:r>
            <a:r>
              <a:rPr sz="1400" b="1" spc="-130" dirty="0">
                <a:latin typeface="Times New Roman"/>
                <a:cs typeface="Times New Roman"/>
              </a:rPr>
              <a:t> </a:t>
            </a:r>
            <a:r>
              <a:rPr sz="1400" b="1" spc="-20" dirty="0">
                <a:latin typeface="Times New Roman"/>
                <a:cs typeface="Times New Roman"/>
              </a:rPr>
              <a:t>аквакультуры.</a:t>
            </a:r>
            <a:endParaRPr sz="14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400" spc="-15" dirty="0">
                <a:latin typeface="Times New Roman"/>
                <a:cs typeface="Times New Roman"/>
              </a:rPr>
              <a:t>Выпускники</a:t>
            </a:r>
            <a:r>
              <a:rPr sz="1400" spc="70" dirty="0">
                <a:latin typeface="Times New Roman"/>
                <a:cs typeface="Times New Roman"/>
              </a:rPr>
              <a:t> </a:t>
            </a:r>
            <a:r>
              <a:rPr sz="1400" spc="-15" dirty="0">
                <a:latin typeface="Times New Roman"/>
                <a:cs typeface="Times New Roman"/>
              </a:rPr>
              <a:t>осваивают:</a:t>
            </a:r>
            <a:endParaRPr sz="1400" dirty="0">
              <a:latin typeface="Times New Roman"/>
              <a:cs typeface="Times New Roman"/>
            </a:endParaRPr>
          </a:p>
          <a:p>
            <a:pPr marL="12700" marR="681355">
              <a:lnSpc>
                <a:spcPct val="100000"/>
              </a:lnSpc>
              <a:buSzPct val="92857"/>
              <a:buFont typeface="Wingdings"/>
              <a:buChar char=""/>
              <a:tabLst>
                <a:tab pos="154305" algn="l"/>
              </a:tabLst>
            </a:pPr>
            <a:r>
              <a:rPr sz="1400" spc="-10" dirty="0">
                <a:latin typeface="Times New Roman"/>
                <a:cs typeface="Times New Roman"/>
              </a:rPr>
              <a:t>оценку </a:t>
            </a:r>
            <a:r>
              <a:rPr sz="1400" spc="-20" dirty="0">
                <a:latin typeface="Times New Roman"/>
                <a:cs typeface="Times New Roman"/>
              </a:rPr>
              <a:t>экологического </a:t>
            </a:r>
            <a:r>
              <a:rPr sz="1400" spc="-10" dirty="0">
                <a:latin typeface="Times New Roman"/>
                <a:cs typeface="Times New Roman"/>
              </a:rPr>
              <a:t>состояния </a:t>
            </a:r>
            <a:r>
              <a:rPr sz="1400" spc="-5" dirty="0">
                <a:latin typeface="Times New Roman"/>
                <a:cs typeface="Times New Roman"/>
              </a:rPr>
              <a:t>и </a:t>
            </a:r>
            <a:r>
              <a:rPr sz="1400" spc="-15" dirty="0">
                <a:latin typeface="Times New Roman"/>
                <a:cs typeface="Times New Roman"/>
              </a:rPr>
              <a:t>рыбохозяйственного значения </a:t>
            </a:r>
            <a:r>
              <a:rPr sz="1400" spc="-5" dirty="0">
                <a:latin typeface="Times New Roman"/>
                <a:cs typeface="Times New Roman"/>
              </a:rPr>
              <a:t>естественных и </a:t>
            </a:r>
            <a:r>
              <a:rPr sz="1400" spc="-15" dirty="0">
                <a:latin typeface="Times New Roman"/>
                <a:cs typeface="Times New Roman"/>
              </a:rPr>
              <a:t>искусственных  </a:t>
            </a:r>
            <a:r>
              <a:rPr sz="1400" spc="-10" dirty="0">
                <a:latin typeface="Times New Roman"/>
                <a:cs typeface="Times New Roman"/>
              </a:rPr>
              <a:t>водоемов;</a:t>
            </a:r>
            <a:endParaRPr sz="1400" dirty="0">
              <a:latin typeface="Times New Roman"/>
              <a:cs typeface="Times New Roman"/>
            </a:endParaRPr>
          </a:p>
          <a:p>
            <a:pPr marL="153670" indent="-141605">
              <a:lnSpc>
                <a:spcPct val="100000"/>
              </a:lnSpc>
              <a:buSzPct val="92857"/>
              <a:buFont typeface="Wingdings"/>
              <a:buChar char=""/>
              <a:tabLst>
                <a:tab pos="154305" algn="l"/>
              </a:tabLst>
            </a:pPr>
            <a:r>
              <a:rPr sz="1400" spc="-10" dirty="0">
                <a:latin typeface="Times New Roman"/>
                <a:cs typeface="Times New Roman"/>
              </a:rPr>
              <a:t>искусственное воспроизводство </a:t>
            </a:r>
            <a:r>
              <a:rPr sz="1400" spc="-5" dirty="0">
                <a:latin typeface="Times New Roman"/>
                <a:cs typeface="Times New Roman"/>
              </a:rPr>
              <a:t>и </a:t>
            </a:r>
            <a:r>
              <a:rPr sz="1400" spc="-10" dirty="0">
                <a:latin typeface="Times New Roman"/>
                <a:cs typeface="Times New Roman"/>
              </a:rPr>
              <a:t>товарное выращивание</a:t>
            </a:r>
            <a:r>
              <a:rPr sz="1400" spc="8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рыб, </a:t>
            </a:r>
            <a:r>
              <a:rPr sz="1400" spc="-20" dirty="0">
                <a:latin typeface="Times New Roman"/>
                <a:cs typeface="Times New Roman"/>
              </a:rPr>
              <a:t>кормовых </a:t>
            </a:r>
            <a:r>
              <a:rPr sz="1400" spc="-5" dirty="0">
                <a:latin typeface="Times New Roman"/>
                <a:cs typeface="Times New Roman"/>
              </a:rPr>
              <a:t>и </a:t>
            </a:r>
            <a:r>
              <a:rPr sz="1400" spc="-10" dirty="0">
                <a:latin typeface="Times New Roman"/>
                <a:cs typeface="Times New Roman"/>
              </a:rPr>
              <a:t>пищевых </a:t>
            </a:r>
            <a:r>
              <a:rPr sz="1400" spc="-15" dirty="0">
                <a:latin typeface="Times New Roman"/>
                <a:cs typeface="Times New Roman"/>
              </a:rPr>
              <a:t>беспозвоночных,</a:t>
            </a:r>
            <a:endParaRPr sz="14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400" spc="-10" dirty="0">
                <a:latin typeface="Times New Roman"/>
                <a:cs typeface="Times New Roman"/>
              </a:rPr>
              <a:t>водорослей;</a:t>
            </a:r>
            <a:endParaRPr sz="1400" dirty="0">
              <a:latin typeface="Times New Roman"/>
              <a:cs typeface="Times New Roman"/>
            </a:endParaRPr>
          </a:p>
          <a:p>
            <a:pPr marL="356870" indent="-344805">
              <a:lnSpc>
                <a:spcPct val="100000"/>
              </a:lnSpc>
              <a:buSzPct val="92857"/>
              <a:buFont typeface="Wingdings"/>
              <a:buChar char=""/>
              <a:tabLst>
                <a:tab pos="356870" algn="l"/>
                <a:tab pos="357505" algn="l"/>
              </a:tabLst>
            </a:pPr>
            <a:r>
              <a:rPr sz="1400" spc="-15" dirty="0">
                <a:latin typeface="Times New Roman"/>
                <a:cs typeface="Times New Roman"/>
              </a:rPr>
              <a:t>проектирование </a:t>
            </a:r>
            <a:r>
              <a:rPr sz="1400" spc="-10" dirty="0">
                <a:latin typeface="Times New Roman"/>
                <a:cs typeface="Times New Roman"/>
              </a:rPr>
              <a:t>рыбоводных</a:t>
            </a:r>
            <a:r>
              <a:rPr sz="1400" spc="9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предприятий;</a:t>
            </a:r>
            <a:endParaRPr sz="1400" dirty="0">
              <a:latin typeface="Times New Roman"/>
              <a:cs typeface="Times New Roman"/>
            </a:endParaRPr>
          </a:p>
          <a:p>
            <a:pPr marL="12700" marR="561975">
              <a:lnSpc>
                <a:spcPct val="100000"/>
              </a:lnSpc>
              <a:buSzPct val="92857"/>
              <a:buFont typeface="Wingdings"/>
              <a:buChar char=""/>
              <a:tabLst>
                <a:tab pos="154305" algn="l"/>
              </a:tabLst>
            </a:pPr>
            <a:r>
              <a:rPr sz="1400" spc="-10" dirty="0">
                <a:latin typeface="Times New Roman"/>
                <a:cs typeface="Times New Roman"/>
              </a:rPr>
              <a:t>обеспечение </a:t>
            </a:r>
            <a:r>
              <a:rPr sz="1400" spc="-20" dirty="0">
                <a:latin typeface="Times New Roman"/>
                <a:cs typeface="Times New Roman"/>
              </a:rPr>
              <a:t>экологической </a:t>
            </a:r>
            <a:r>
              <a:rPr sz="1400" spc="-5" dirty="0">
                <a:latin typeface="Times New Roman"/>
                <a:cs typeface="Times New Roman"/>
              </a:rPr>
              <a:t>безопасности </a:t>
            </a:r>
            <a:r>
              <a:rPr sz="1400" spc="-15" dirty="0">
                <a:latin typeface="Times New Roman"/>
                <a:cs typeface="Times New Roman"/>
              </a:rPr>
              <a:t>рыбохозяйственных </a:t>
            </a:r>
            <a:r>
              <a:rPr sz="1400" spc="-10" dirty="0">
                <a:latin typeface="Times New Roman"/>
                <a:cs typeface="Times New Roman"/>
              </a:rPr>
              <a:t>водоемов, гидробионтов, </a:t>
            </a:r>
            <a:r>
              <a:rPr sz="1400" spc="-5" dirty="0">
                <a:latin typeface="Times New Roman"/>
                <a:cs typeface="Times New Roman"/>
              </a:rPr>
              <a:t>процессов,  </a:t>
            </a:r>
            <a:r>
              <a:rPr sz="1400" spc="-15" dirty="0">
                <a:latin typeface="Times New Roman"/>
                <a:cs typeface="Times New Roman"/>
              </a:rPr>
              <a:t>объектов </a:t>
            </a:r>
            <a:r>
              <a:rPr sz="1400" spc="-5" dirty="0">
                <a:latin typeface="Times New Roman"/>
                <a:cs typeface="Times New Roman"/>
              </a:rPr>
              <a:t>и </a:t>
            </a:r>
            <a:r>
              <a:rPr sz="1400" spc="-15" dirty="0">
                <a:latin typeface="Times New Roman"/>
                <a:cs typeface="Times New Roman"/>
              </a:rPr>
              <a:t>продукции </a:t>
            </a:r>
            <a:r>
              <a:rPr sz="1400" spc="-25" dirty="0">
                <a:latin typeface="Times New Roman"/>
                <a:cs typeface="Times New Roman"/>
              </a:rPr>
              <a:t>аквакультуры, </a:t>
            </a:r>
            <a:r>
              <a:rPr sz="1400" spc="-15" dirty="0">
                <a:latin typeface="Times New Roman"/>
                <a:cs typeface="Times New Roman"/>
              </a:rPr>
              <a:t>управление качеством </a:t>
            </a:r>
            <a:r>
              <a:rPr sz="1400" spc="-10" dirty="0">
                <a:latin typeface="Times New Roman"/>
                <a:cs typeface="Times New Roman"/>
              </a:rPr>
              <a:t>выращиваемых</a:t>
            </a:r>
            <a:r>
              <a:rPr sz="1400" spc="114" dirty="0">
                <a:latin typeface="Times New Roman"/>
                <a:cs typeface="Times New Roman"/>
              </a:rPr>
              <a:t> </a:t>
            </a:r>
            <a:r>
              <a:rPr sz="1400" spc="-15" dirty="0">
                <a:latin typeface="Times New Roman"/>
                <a:cs typeface="Times New Roman"/>
              </a:rPr>
              <a:t>объектов;</a:t>
            </a:r>
            <a:endParaRPr sz="1400" dirty="0">
              <a:latin typeface="Times New Roman"/>
              <a:cs typeface="Times New Roman"/>
            </a:endParaRPr>
          </a:p>
          <a:p>
            <a:pPr marL="153670" indent="-141605">
              <a:lnSpc>
                <a:spcPct val="100000"/>
              </a:lnSpc>
              <a:buSzPct val="92857"/>
              <a:buFont typeface="Wingdings"/>
              <a:buChar char=""/>
              <a:tabLst>
                <a:tab pos="154305" algn="l"/>
              </a:tabLst>
            </a:pPr>
            <a:r>
              <a:rPr sz="1400" spc="-10" dirty="0">
                <a:latin typeface="Times New Roman"/>
                <a:cs typeface="Times New Roman"/>
              </a:rPr>
              <a:t>менеджмент </a:t>
            </a:r>
            <a:r>
              <a:rPr sz="1400" spc="-5" dirty="0">
                <a:latin typeface="Times New Roman"/>
                <a:cs typeface="Times New Roman"/>
              </a:rPr>
              <a:t>в </a:t>
            </a:r>
            <a:r>
              <a:rPr sz="1400" spc="-10" dirty="0">
                <a:latin typeface="Times New Roman"/>
                <a:cs typeface="Times New Roman"/>
              </a:rPr>
              <a:t>рыбном</a:t>
            </a:r>
            <a:r>
              <a:rPr sz="1400" spc="45" dirty="0">
                <a:latin typeface="Times New Roman"/>
                <a:cs typeface="Times New Roman"/>
              </a:rPr>
              <a:t> </a:t>
            </a:r>
            <a:r>
              <a:rPr sz="1400" spc="-15" dirty="0">
                <a:latin typeface="Times New Roman"/>
                <a:cs typeface="Times New Roman"/>
              </a:rPr>
              <a:t>хозяйстве;</a:t>
            </a:r>
            <a:endParaRPr sz="1400" dirty="0">
              <a:latin typeface="Times New Roman"/>
              <a:cs typeface="Times New Roman"/>
            </a:endParaRPr>
          </a:p>
          <a:p>
            <a:pPr marL="153670" indent="-141605">
              <a:lnSpc>
                <a:spcPct val="100000"/>
              </a:lnSpc>
              <a:buSzPct val="92857"/>
              <a:buFont typeface="Wingdings"/>
              <a:buChar char=""/>
              <a:tabLst>
                <a:tab pos="154305" algn="l"/>
              </a:tabLst>
            </a:pPr>
            <a:r>
              <a:rPr sz="1400" spc="-10" dirty="0">
                <a:latin typeface="Times New Roman"/>
                <a:cs typeface="Times New Roman"/>
              </a:rPr>
              <a:t>организацию работы на предприятиях </a:t>
            </a:r>
            <a:r>
              <a:rPr sz="1400" spc="-5" dirty="0">
                <a:latin typeface="Times New Roman"/>
                <a:cs typeface="Times New Roman"/>
              </a:rPr>
              <a:t>и в </a:t>
            </a:r>
            <a:r>
              <a:rPr sz="1400" spc="-10" dirty="0">
                <a:latin typeface="Times New Roman"/>
                <a:cs typeface="Times New Roman"/>
              </a:rPr>
              <a:t>организациях </a:t>
            </a:r>
            <a:r>
              <a:rPr sz="1400" spc="-5" dirty="0">
                <a:latin typeface="Times New Roman"/>
                <a:cs typeface="Times New Roman"/>
              </a:rPr>
              <a:t>рыбной</a:t>
            </a:r>
            <a:r>
              <a:rPr sz="1400" spc="22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отрасли;</a:t>
            </a:r>
            <a:endParaRPr sz="1400" dirty="0">
              <a:latin typeface="Times New Roman"/>
              <a:cs typeface="Times New Roman"/>
            </a:endParaRPr>
          </a:p>
          <a:p>
            <a:pPr marL="12700" marR="336550">
              <a:lnSpc>
                <a:spcPct val="100000"/>
              </a:lnSpc>
              <a:spcBef>
                <a:spcPts val="5"/>
              </a:spcBef>
              <a:buSzPct val="92857"/>
              <a:buFont typeface="Wingdings"/>
              <a:buChar char=""/>
              <a:tabLst>
                <a:tab pos="154305" algn="l"/>
              </a:tabLst>
            </a:pPr>
            <a:r>
              <a:rPr sz="1400" spc="-15" dirty="0">
                <a:latin typeface="Times New Roman"/>
                <a:cs typeface="Times New Roman"/>
              </a:rPr>
              <a:t>рыбохозяйственный </a:t>
            </a:r>
            <a:r>
              <a:rPr sz="1400" spc="-5" dirty="0">
                <a:latin typeface="Times New Roman"/>
                <a:cs typeface="Times New Roman"/>
              </a:rPr>
              <a:t>и </a:t>
            </a:r>
            <a:r>
              <a:rPr sz="1400" spc="-15" dirty="0">
                <a:latin typeface="Times New Roman"/>
                <a:cs typeface="Times New Roman"/>
              </a:rPr>
              <a:t>экологический </a:t>
            </a:r>
            <a:r>
              <a:rPr sz="1400" spc="-10" dirty="0">
                <a:latin typeface="Times New Roman"/>
                <a:cs typeface="Times New Roman"/>
              </a:rPr>
              <a:t>мониторинг антропогенного воздействия на </a:t>
            </a:r>
            <a:r>
              <a:rPr sz="1400" spc="-15" dirty="0">
                <a:latin typeface="Times New Roman"/>
                <a:cs typeface="Times New Roman"/>
              </a:rPr>
              <a:t>рыбохозяйственные  </a:t>
            </a:r>
            <a:r>
              <a:rPr sz="1400" spc="-10" dirty="0">
                <a:latin typeface="Times New Roman"/>
                <a:cs typeface="Times New Roman"/>
              </a:rPr>
              <a:t>водоемы, </a:t>
            </a:r>
            <a:r>
              <a:rPr sz="1400" spc="-15" dirty="0">
                <a:latin typeface="Times New Roman"/>
                <a:cs typeface="Times New Roman"/>
              </a:rPr>
              <a:t>водные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биоресурсы;</a:t>
            </a:r>
            <a:endParaRPr sz="1400" dirty="0">
              <a:latin typeface="Times New Roman"/>
              <a:cs typeface="Times New Roman"/>
            </a:endParaRPr>
          </a:p>
          <a:p>
            <a:pPr marL="153670" indent="-141605">
              <a:lnSpc>
                <a:spcPct val="100000"/>
              </a:lnSpc>
              <a:buSzPct val="92857"/>
              <a:buFont typeface="Wingdings"/>
              <a:buChar char=""/>
              <a:tabLst>
                <a:tab pos="154305" algn="l"/>
              </a:tabLst>
            </a:pPr>
            <a:r>
              <a:rPr sz="1400" spc="-15" dirty="0">
                <a:latin typeface="Times New Roman"/>
                <a:cs typeface="Times New Roman"/>
              </a:rPr>
              <a:t>рыбохозяйственную </a:t>
            </a:r>
            <a:r>
              <a:rPr sz="1400" spc="-5" dirty="0">
                <a:latin typeface="Times New Roman"/>
                <a:cs typeface="Times New Roman"/>
              </a:rPr>
              <a:t>и </a:t>
            </a:r>
            <a:r>
              <a:rPr sz="1400" spc="-20" dirty="0">
                <a:latin typeface="Times New Roman"/>
                <a:cs typeface="Times New Roman"/>
              </a:rPr>
              <a:t>экологическую</a:t>
            </a:r>
            <a:r>
              <a:rPr sz="1400" spc="-135" dirty="0">
                <a:latin typeface="Times New Roman"/>
                <a:cs typeface="Times New Roman"/>
              </a:rPr>
              <a:t> </a:t>
            </a:r>
            <a:r>
              <a:rPr sz="1400" spc="-20" dirty="0">
                <a:latin typeface="Times New Roman"/>
                <a:cs typeface="Times New Roman"/>
              </a:rPr>
              <a:t>экспертизу;</a:t>
            </a:r>
            <a:endParaRPr sz="1400" dirty="0">
              <a:latin typeface="Times New Roman"/>
              <a:cs typeface="Times New Roman"/>
            </a:endParaRPr>
          </a:p>
          <a:p>
            <a:pPr marL="153670" indent="-141605">
              <a:lnSpc>
                <a:spcPct val="100000"/>
              </a:lnSpc>
              <a:buSzPct val="92857"/>
              <a:buFont typeface="Wingdings"/>
              <a:buChar char=""/>
              <a:tabLst>
                <a:tab pos="154305" algn="l"/>
              </a:tabLst>
            </a:pPr>
            <a:r>
              <a:rPr sz="1400" spc="-5" dirty="0">
                <a:latin typeface="Times New Roman"/>
                <a:cs typeface="Times New Roman"/>
              </a:rPr>
              <a:t>надзор за </a:t>
            </a:r>
            <a:r>
              <a:rPr sz="1400" spc="-15" dirty="0">
                <a:latin typeface="Times New Roman"/>
                <a:cs typeface="Times New Roman"/>
              </a:rPr>
              <a:t>рыбохозяйственной </a:t>
            </a:r>
            <a:r>
              <a:rPr sz="1400" spc="-10" dirty="0">
                <a:latin typeface="Times New Roman"/>
                <a:cs typeface="Times New Roman"/>
              </a:rPr>
              <a:t>деятельностью, </a:t>
            </a:r>
            <a:r>
              <a:rPr sz="1400" spc="-15" dirty="0">
                <a:latin typeface="Times New Roman"/>
                <a:cs typeface="Times New Roman"/>
              </a:rPr>
              <a:t>охрану водных</a:t>
            </a:r>
            <a:r>
              <a:rPr sz="1400" spc="26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биоресурсов;</a:t>
            </a:r>
            <a:endParaRPr sz="1400" dirty="0">
              <a:latin typeface="Times New Roman"/>
              <a:cs typeface="Times New Roman"/>
            </a:endParaRPr>
          </a:p>
          <a:p>
            <a:pPr marL="153670" indent="-141605">
              <a:lnSpc>
                <a:spcPct val="100000"/>
              </a:lnSpc>
              <a:buSzPct val="92857"/>
              <a:buFont typeface="Wingdings"/>
              <a:buChar char=""/>
              <a:tabLst>
                <a:tab pos="154305" algn="l"/>
              </a:tabLst>
            </a:pPr>
            <a:r>
              <a:rPr sz="1400" spc="-20" dirty="0">
                <a:latin typeface="Times New Roman"/>
                <a:cs typeface="Times New Roman"/>
              </a:rPr>
              <a:t>экологическое </a:t>
            </a:r>
            <a:r>
              <a:rPr sz="1400" spc="-5" dirty="0">
                <a:latin typeface="Times New Roman"/>
                <a:cs typeface="Times New Roman"/>
              </a:rPr>
              <a:t>и </a:t>
            </a:r>
            <a:r>
              <a:rPr sz="1400" spc="-10" dirty="0">
                <a:latin typeface="Times New Roman"/>
                <a:cs typeface="Times New Roman"/>
              </a:rPr>
              <a:t>рыбохозяйственное</a:t>
            </a:r>
            <a:r>
              <a:rPr sz="1400" spc="155" dirty="0">
                <a:latin typeface="Times New Roman"/>
                <a:cs typeface="Times New Roman"/>
              </a:rPr>
              <a:t> </a:t>
            </a:r>
            <a:r>
              <a:rPr sz="1400" spc="-20" dirty="0">
                <a:latin typeface="Times New Roman"/>
                <a:cs typeface="Times New Roman"/>
              </a:rPr>
              <a:t>законодательство;</a:t>
            </a:r>
            <a:endParaRPr sz="1400" dirty="0">
              <a:latin typeface="Times New Roman"/>
              <a:cs typeface="Times New Roman"/>
            </a:endParaRPr>
          </a:p>
          <a:p>
            <a:pPr marL="153670" indent="-141605">
              <a:lnSpc>
                <a:spcPct val="100000"/>
              </a:lnSpc>
              <a:buSzPct val="92857"/>
              <a:buFont typeface="Wingdings"/>
              <a:buChar char=""/>
              <a:tabLst>
                <a:tab pos="154305" algn="l"/>
              </a:tabLst>
            </a:pPr>
            <a:r>
              <a:rPr sz="1400" spc="-10" dirty="0">
                <a:latin typeface="Times New Roman"/>
                <a:cs typeface="Times New Roman"/>
              </a:rPr>
              <a:t>педагогическую </a:t>
            </a:r>
            <a:r>
              <a:rPr sz="1400" spc="-5" dirty="0">
                <a:latin typeface="Times New Roman"/>
                <a:cs typeface="Times New Roman"/>
              </a:rPr>
              <a:t>деятельность в </a:t>
            </a:r>
            <a:r>
              <a:rPr sz="1400" spc="-10" dirty="0">
                <a:latin typeface="Times New Roman"/>
                <a:cs typeface="Times New Roman"/>
              </a:rPr>
              <a:t>учреждениях системы высшего </a:t>
            </a:r>
            <a:r>
              <a:rPr sz="1400" spc="-5" dirty="0">
                <a:latin typeface="Times New Roman"/>
                <a:cs typeface="Times New Roman"/>
              </a:rPr>
              <a:t>и </a:t>
            </a:r>
            <a:r>
              <a:rPr sz="1400" spc="-10" dirty="0">
                <a:latin typeface="Times New Roman"/>
                <a:cs typeface="Times New Roman"/>
              </a:rPr>
              <a:t>среднего</a:t>
            </a:r>
            <a:r>
              <a:rPr sz="1400" spc="25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профессионального</a:t>
            </a:r>
            <a:endParaRPr sz="14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400" spc="-10" dirty="0">
                <a:latin typeface="Times New Roman"/>
                <a:cs typeface="Times New Roman"/>
              </a:rPr>
              <a:t>образования.</a:t>
            </a:r>
            <a:endParaRPr sz="1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4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1134110" algn="l"/>
                <a:tab pos="2521585" algn="l"/>
                <a:tab pos="3342004" algn="l"/>
                <a:tab pos="4579620" algn="l"/>
                <a:tab pos="5564505" algn="l"/>
                <a:tab pos="7043420" algn="l"/>
              </a:tabLst>
            </a:pPr>
            <a:r>
              <a:rPr sz="1600" b="1" spc="-10" dirty="0">
                <a:latin typeface="Times New Roman"/>
                <a:cs typeface="Times New Roman"/>
              </a:rPr>
              <a:t>Ключевые	</a:t>
            </a:r>
            <a:r>
              <a:rPr sz="1600" b="1" dirty="0">
                <a:latin typeface="Times New Roman"/>
                <a:cs typeface="Times New Roman"/>
              </a:rPr>
              <a:t>дисциплины:	</a:t>
            </a:r>
            <a:r>
              <a:rPr lang="ru-RU" sz="1600" b="1" dirty="0" smtClean="0">
                <a:latin typeface="Times New Roman"/>
                <a:cs typeface="Times New Roman"/>
              </a:rPr>
              <a:t>О</a:t>
            </a:r>
            <a:r>
              <a:rPr sz="1600" b="1" spc="-10" dirty="0" err="1" smtClean="0">
                <a:latin typeface="Times New Roman"/>
                <a:cs typeface="Times New Roman"/>
              </a:rPr>
              <a:t>сновы</a:t>
            </a:r>
            <a:r>
              <a:rPr sz="1600" b="1" spc="-10" dirty="0">
                <a:latin typeface="Times New Roman"/>
                <a:cs typeface="Times New Roman"/>
              </a:rPr>
              <a:t>	</a:t>
            </a:r>
            <a:r>
              <a:rPr sz="1600" b="1" dirty="0">
                <a:latin typeface="Times New Roman"/>
                <a:cs typeface="Times New Roman"/>
              </a:rPr>
              <a:t>управления	</a:t>
            </a:r>
            <a:r>
              <a:rPr sz="1600" b="1" spc="-10" dirty="0">
                <a:latin typeface="Times New Roman"/>
                <a:cs typeface="Times New Roman"/>
              </a:rPr>
              <a:t>водными	</a:t>
            </a:r>
            <a:r>
              <a:rPr sz="1600" b="1" spc="-5" dirty="0">
                <a:latin typeface="Times New Roman"/>
                <a:cs typeface="Times New Roman"/>
              </a:rPr>
              <a:t>биоресурсами,	</a:t>
            </a:r>
            <a:r>
              <a:rPr sz="1600" b="1" spc="-20" dirty="0">
                <a:latin typeface="Times New Roman"/>
                <a:cs typeface="Times New Roman"/>
              </a:rPr>
              <a:t>Глобальная</a:t>
            </a:r>
            <a:endParaRPr sz="16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7593" y="5420055"/>
            <a:ext cx="259588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292860" algn="l"/>
              </a:tabLst>
            </a:pPr>
            <a:r>
              <a:rPr sz="1600" b="1" spc="-10" dirty="0">
                <a:latin typeface="Times New Roman"/>
                <a:cs typeface="Times New Roman"/>
              </a:rPr>
              <a:t>экология,	Промысловая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288407" y="5420055"/>
            <a:ext cx="156019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b="1" spc="-10" dirty="0">
                <a:latin typeface="Times New Roman"/>
                <a:cs typeface="Times New Roman"/>
              </a:rPr>
              <a:t>Математическое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315715" y="5420055"/>
            <a:ext cx="170942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152400">
              <a:lnSpc>
                <a:spcPct val="100000"/>
              </a:lnSpc>
              <a:spcBef>
                <a:spcPts val="105"/>
              </a:spcBef>
            </a:pPr>
            <a:r>
              <a:rPr sz="1600" b="1" spc="-5" dirty="0">
                <a:latin typeface="Times New Roman"/>
                <a:cs typeface="Times New Roman"/>
              </a:rPr>
              <a:t>гидробиология,  </a:t>
            </a:r>
            <a:r>
              <a:rPr sz="1600" b="1" spc="-25" dirty="0">
                <a:latin typeface="Times New Roman"/>
                <a:cs typeface="Times New Roman"/>
              </a:rPr>
              <a:t>И</a:t>
            </a:r>
            <a:r>
              <a:rPr sz="1600" b="1" spc="-15" dirty="0">
                <a:latin typeface="Times New Roman"/>
                <a:cs typeface="Times New Roman"/>
              </a:rPr>
              <a:t>н</a:t>
            </a:r>
            <a:r>
              <a:rPr sz="1600" b="1" spc="-5" dirty="0">
                <a:latin typeface="Times New Roman"/>
                <a:cs typeface="Times New Roman"/>
              </a:rPr>
              <a:t>ф</a:t>
            </a:r>
            <a:r>
              <a:rPr sz="1600" b="1" spc="5" dirty="0">
                <a:latin typeface="Times New Roman"/>
                <a:cs typeface="Times New Roman"/>
              </a:rPr>
              <a:t>о</a:t>
            </a:r>
            <a:r>
              <a:rPr sz="1600" b="1" spc="-35" dirty="0">
                <a:latin typeface="Times New Roman"/>
                <a:cs typeface="Times New Roman"/>
              </a:rPr>
              <a:t>р</a:t>
            </a:r>
            <a:r>
              <a:rPr sz="1600" b="1" spc="-15" dirty="0">
                <a:latin typeface="Times New Roman"/>
                <a:cs typeface="Times New Roman"/>
              </a:rPr>
              <a:t>ма</a:t>
            </a:r>
            <a:r>
              <a:rPr sz="1600" b="1" spc="5" dirty="0">
                <a:latin typeface="Times New Roman"/>
                <a:cs typeface="Times New Roman"/>
              </a:rPr>
              <a:t>ц</a:t>
            </a:r>
            <a:r>
              <a:rPr sz="1600" b="1" spc="-15" dirty="0">
                <a:latin typeface="Times New Roman"/>
                <a:cs typeface="Times New Roman"/>
              </a:rPr>
              <a:t>и</a:t>
            </a:r>
            <a:r>
              <a:rPr sz="1600" b="1" spc="5" dirty="0">
                <a:latin typeface="Times New Roman"/>
                <a:cs typeface="Times New Roman"/>
              </a:rPr>
              <a:t>о</a:t>
            </a:r>
            <a:r>
              <a:rPr sz="1600" b="1" spc="-15" dirty="0">
                <a:latin typeface="Times New Roman"/>
                <a:cs typeface="Times New Roman"/>
              </a:rPr>
              <a:t>н</a:t>
            </a:r>
            <a:r>
              <a:rPr sz="1600" b="1" spc="5" dirty="0">
                <a:latin typeface="Times New Roman"/>
                <a:cs typeface="Times New Roman"/>
              </a:rPr>
              <a:t>н</a:t>
            </a:r>
            <a:r>
              <a:rPr sz="1600" b="1" spc="-5" dirty="0">
                <a:latin typeface="Times New Roman"/>
                <a:cs typeface="Times New Roman"/>
              </a:rPr>
              <a:t>ы</a:t>
            </a:r>
            <a:r>
              <a:rPr sz="1600" b="1" dirty="0">
                <a:latin typeface="Times New Roman"/>
                <a:cs typeface="Times New Roman"/>
              </a:rPr>
              <a:t>е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82895" y="5420055"/>
            <a:ext cx="325691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1829435">
              <a:lnSpc>
                <a:spcPct val="100000"/>
              </a:lnSpc>
              <a:spcBef>
                <a:spcPts val="105"/>
              </a:spcBef>
              <a:tabLst>
                <a:tab pos="1442720" algn="l"/>
                <a:tab pos="1932939" algn="l"/>
              </a:tabLst>
            </a:pPr>
            <a:r>
              <a:rPr sz="1600" b="1" spc="-10" dirty="0">
                <a:latin typeface="Times New Roman"/>
                <a:cs typeface="Times New Roman"/>
              </a:rPr>
              <a:t>м</a:t>
            </a:r>
            <a:r>
              <a:rPr sz="1600" b="1" spc="-40" dirty="0">
                <a:latin typeface="Times New Roman"/>
                <a:cs typeface="Times New Roman"/>
              </a:rPr>
              <a:t>о</a:t>
            </a:r>
            <a:r>
              <a:rPr sz="1600" b="1" spc="-25" dirty="0">
                <a:latin typeface="Times New Roman"/>
                <a:cs typeface="Times New Roman"/>
              </a:rPr>
              <a:t>д</a:t>
            </a:r>
            <a:r>
              <a:rPr sz="1600" b="1" spc="5" dirty="0">
                <a:latin typeface="Times New Roman"/>
                <a:cs typeface="Times New Roman"/>
              </a:rPr>
              <a:t>е</a:t>
            </a:r>
            <a:r>
              <a:rPr sz="1600" b="1" spc="-15" dirty="0">
                <a:latin typeface="Times New Roman"/>
                <a:cs typeface="Times New Roman"/>
              </a:rPr>
              <a:t>л</a:t>
            </a:r>
            <a:r>
              <a:rPr sz="1600" b="1" spc="5" dirty="0">
                <a:latin typeface="Times New Roman"/>
                <a:cs typeface="Times New Roman"/>
              </a:rPr>
              <a:t>и</a:t>
            </a:r>
            <a:r>
              <a:rPr sz="1600" b="1" spc="-10" dirty="0">
                <a:latin typeface="Times New Roman"/>
                <a:cs typeface="Times New Roman"/>
              </a:rPr>
              <a:t>р</a:t>
            </a:r>
            <a:r>
              <a:rPr sz="1600" b="1" spc="-40" dirty="0">
                <a:latin typeface="Times New Roman"/>
                <a:cs typeface="Times New Roman"/>
              </a:rPr>
              <a:t>о</a:t>
            </a:r>
            <a:r>
              <a:rPr sz="1600" b="1" spc="-30" dirty="0">
                <a:latin typeface="Times New Roman"/>
                <a:cs typeface="Times New Roman"/>
              </a:rPr>
              <a:t>в</a:t>
            </a:r>
            <a:r>
              <a:rPr sz="1600" b="1" spc="5" dirty="0">
                <a:latin typeface="Times New Roman"/>
                <a:cs typeface="Times New Roman"/>
              </a:rPr>
              <a:t>а</a:t>
            </a:r>
            <a:r>
              <a:rPr sz="1600" b="1" spc="-15" dirty="0">
                <a:latin typeface="Times New Roman"/>
                <a:cs typeface="Times New Roman"/>
              </a:rPr>
              <a:t>ни</a:t>
            </a:r>
            <a:r>
              <a:rPr sz="1600" b="1" dirty="0">
                <a:latin typeface="Times New Roman"/>
                <a:cs typeface="Times New Roman"/>
              </a:rPr>
              <a:t>е  </a:t>
            </a:r>
            <a:r>
              <a:rPr sz="1600" b="1" spc="-5" dirty="0">
                <a:latin typeface="Times New Roman"/>
                <a:cs typeface="Times New Roman"/>
              </a:rPr>
              <a:t>т</a:t>
            </a:r>
            <a:r>
              <a:rPr sz="1600" b="1" spc="-20" dirty="0">
                <a:latin typeface="Times New Roman"/>
                <a:cs typeface="Times New Roman"/>
              </a:rPr>
              <a:t>е</a:t>
            </a:r>
            <a:r>
              <a:rPr sz="1600" b="1" spc="-15" dirty="0">
                <a:latin typeface="Times New Roman"/>
                <a:cs typeface="Times New Roman"/>
              </a:rPr>
              <a:t>хн</a:t>
            </a:r>
            <a:r>
              <a:rPr sz="1600" b="1" spc="-40" dirty="0">
                <a:latin typeface="Times New Roman"/>
                <a:cs typeface="Times New Roman"/>
              </a:rPr>
              <a:t>о</a:t>
            </a:r>
            <a:r>
              <a:rPr sz="1600" b="1" spc="5" dirty="0">
                <a:latin typeface="Times New Roman"/>
                <a:cs typeface="Times New Roman"/>
              </a:rPr>
              <a:t>ло</a:t>
            </a:r>
            <a:r>
              <a:rPr sz="1600" b="1" spc="-10" dirty="0">
                <a:latin typeface="Times New Roman"/>
                <a:cs typeface="Times New Roman"/>
              </a:rPr>
              <a:t>г</a:t>
            </a:r>
            <a:r>
              <a:rPr sz="1600" b="1" spc="-15" dirty="0">
                <a:latin typeface="Times New Roman"/>
                <a:cs typeface="Times New Roman"/>
              </a:rPr>
              <a:t>и</a:t>
            </a:r>
            <a:r>
              <a:rPr sz="1600" b="1" dirty="0">
                <a:latin typeface="Times New Roman"/>
                <a:cs typeface="Times New Roman"/>
              </a:rPr>
              <a:t>и	в	</a:t>
            </a:r>
            <a:r>
              <a:rPr sz="1600" b="1" spc="10" dirty="0">
                <a:latin typeface="Times New Roman"/>
                <a:cs typeface="Times New Roman"/>
              </a:rPr>
              <a:t>а</a:t>
            </a:r>
            <a:r>
              <a:rPr sz="1600" b="1" spc="-15" dirty="0">
                <a:latin typeface="Times New Roman"/>
                <a:cs typeface="Times New Roman"/>
              </a:rPr>
              <a:t>к</a:t>
            </a:r>
            <a:r>
              <a:rPr sz="1600" b="1" spc="-5" dirty="0">
                <a:latin typeface="Times New Roman"/>
                <a:cs typeface="Times New Roman"/>
              </a:rPr>
              <a:t>в</a:t>
            </a:r>
            <a:r>
              <a:rPr sz="1600" b="1" spc="-15" dirty="0">
                <a:latin typeface="Times New Roman"/>
                <a:cs typeface="Times New Roman"/>
              </a:rPr>
              <a:t>ак</a:t>
            </a:r>
            <a:r>
              <a:rPr sz="1600" b="1" spc="-35" dirty="0">
                <a:latin typeface="Times New Roman"/>
                <a:cs typeface="Times New Roman"/>
              </a:rPr>
              <a:t>у</a:t>
            </a:r>
            <a:r>
              <a:rPr sz="1600" b="1" spc="-15" dirty="0">
                <a:latin typeface="Times New Roman"/>
                <a:cs typeface="Times New Roman"/>
              </a:rPr>
              <a:t>л</a:t>
            </a:r>
            <a:r>
              <a:rPr sz="1600" b="1" spc="-60" dirty="0">
                <a:latin typeface="Times New Roman"/>
                <a:cs typeface="Times New Roman"/>
              </a:rPr>
              <a:t>ь</a:t>
            </a:r>
            <a:r>
              <a:rPr sz="1600" b="1" spc="-20" dirty="0">
                <a:latin typeface="Times New Roman"/>
                <a:cs typeface="Times New Roman"/>
              </a:rPr>
              <a:t>т</a:t>
            </a:r>
            <a:r>
              <a:rPr sz="1600" b="1" spc="10" dirty="0">
                <a:latin typeface="Times New Roman"/>
                <a:cs typeface="Times New Roman"/>
              </a:rPr>
              <a:t>у</a:t>
            </a:r>
            <a:r>
              <a:rPr sz="1600" b="1" spc="-30" dirty="0">
                <a:latin typeface="Times New Roman"/>
                <a:cs typeface="Times New Roman"/>
              </a:rPr>
              <a:t>р</a:t>
            </a:r>
            <a:r>
              <a:rPr sz="1600" b="1" spc="-15" dirty="0">
                <a:latin typeface="Times New Roman"/>
                <a:cs typeface="Times New Roman"/>
              </a:rPr>
              <a:t>е</a:t>
            </a:r>
            <a:r>
              <a:rPr sz="1600" b="1" dirty="0">
                <a:latin typeface="Times New Roman"/>
                <a:cs typeface="Times New Roman"/>
              </a:rPr>
              <a:t>,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07593" y="5663895"/>
            <a:ext cx="2448560" cy="51498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759585" algn="l"/>
              </a:tabLst>
            </a:pPr>
            <a:r>
              <a:rPr sz="1600" b="1" spc="-5" dirty="0">
                <a:latin typeface="Times New Roman"/>
                <a:cs typeface="Times New Roman"/>
              </a:rPr>
              <a:t>э</a:t>
            </a:r>
            <a:r>
              <a:rPr sz="1600" b="1" spc="-15" dirty="0">
                <a:latin typeface="Times New Roman"/>
                <a:cs typeface="Times New Roman"/>
              </a:rPr>
              <a:t>к</a:t>
            </a:r>
            <a:r>
              <a:rPr sz="1600" b="1" spc="-40" dirty="0">
                <a:latin typeface="Times New Roman"/>
                <a:cs typeface="Times New Roman"/>
              </a:rPr>
              <a:t>о</a:t>
            </a:r>
            <a:r>
              <a:rPr sz="1600" b="1" spc="5" dirty="0">
                <a:latin typeface="Times New Roman"/>
                <a:cs typeface="Times New Roman"/>
              </a:rPr>
              <a:t>ло</a:t>
            </a:r>
            <a:r>
              <a:rPr sz="1600" b="1" spc="-35" dirty="0">
                <a:latin typeface="Times New Roman"/>
                <a:cs typeface="Times New Roman"/>
              </a:rPr>
              <a:t>г</a:t>
            </a:r>
            <a:r>
              <a:rPr sz="1600" b="1" spc="5" dirty="0">
                <a:latin typeface="Times New Roman"/>
                <a:cs typeface="Times New Roman"/>
              </a:rPr>
              <a:t>и</a:t>
            </a:r>
            <a:r>
              <a:rPr sz="1600" b="1" spc="-20" dirty="0">
                <a:latin typeface="Times New Roman"/>
                <a:cs typeface="Times New Roman"/>
              </a:rPr>
              <a:t>ч</a:t>
            </a:r>
            <a:r>
              <a:rPr sz="1600" b="1" spc="25" dirty="0">
                <a:latin typeface="Times New Roman"/>
                <a:cs typeface="Times New Roman"/>
              </a:rPr>
              <a:t>е</a:t>
            </a:r>
            <a:r>
              <a:rPr sz="1600" b="1" spc="5" dirty="0">
                <a:latin typeface="Times New Roman"/>
                <a:cs typeface="Times New Roman"/>
              </a:rPr>
              <a:t>с</a:t>
            </a:r>
            <a:r>
              <a:rPr sz="1600" b="1" spc="-15" dirty="0">
                <a:latin typeface="Times New Roman"/>
                <a:cs typeface="Times New Roman"/>
              </a:rPr>
              <a:t>к</a:t>
            </a:r>
            <a:r>
              <a:rPr sz="1600" b="1" spc="5" dirty="0">
                <a:latin typeface="Times New Roman"/>
                <a:cs typeface="Times New Roman"/>
              </a:rPr>
              <a:t>и</a:t>
            </a:r>
            <a:r>
              <a:rPr sz="1600" b="1" dirty="0">
                <a:latin typeface="Times New Roman"/>
                <a:cs typeface="Times New Roman"/>
              </a:rPr>
              <a:t>х	</a:t>
            </a:r>
            <a:r>
              <a:rPr sz="1600" b="1" spc="-20" dirty="0">
                <a:latin typeface="Times New Roman"/>
                <a:cs typeface="Times New Roman"/>
              </a:rPr>
              <a:t>с</a:t>
            </a:r>
            <a:r>
              <a:rPr sz="1600" b="1" spc="5" dirty="0">
                <a:latin typeface="Times New Roman"/>
                <a:cs typeface="Times New Roman"/>
              </a:rPr>
              <a:t>ис</a:t>
            </a:r>
            <a:r>
              <a:rPr sz="1600" b="1" spc="-25" dirty="0">
                <a:latin typeface="Times New Roman"/>
                <a:cs typeface="Times New Roman"/>
              </a:rPr>
              <a:t>т</a:t>
            </a:r>
            <a:r>
              <a:rPr sz="1600" b="1" spc="5" dirty="0">
                <a:latin typeface="Times New Roman"/>
                <a:cs typeface="Times New Roman"/>
              </a:rPr>
              <a:t>е</a:t>
            </a:r>
            <a:r>
              <a:rPr sz="1600" b="1" spc="-10" dirty="0">
                <a:latin typeface="Times New Roman"/>
                <a:cs typeface="Times New Roman"/>
              </a:rPr>
              <a:t>м</a:t>
            </a:r>
            <a:r>
              <a:rPr sz="1600" b="1" dirty="0">
                <a:latin typeface="Times New Roman"/>
                <a:cs typeface="Times New Roman"/>
              </a:rPr>
              <a:t>,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b="1" spc="-5" dirty="0">
                <a:latin typeface="Times New Roman"/>
                <a:cs typeface="Times New Roman"/>
              </a:rPr>
              <a:t>Биотестирование,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324861" y="5907430"/>
            <a:ext cx="6315075" cy="2711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1277620" algn="l"/>
                <a:tab pos="2393950" algn="l"/>
                <a:tab pos="2866390" algn="l"/>
                <a:tab pos="3253740" algn="l"/>
                <a:tab pos="5085715" algn="l"/>
              </a:tabLst>
            </a:pPr>
            <a:r>
              <a:rPr sz="1600" b="1" spc="-20" dirty="0">
                <a:latin typeface="Times New Roman"/>
                <a:cs typeface="Times New Roman"/>
              </a:rPr>
              <a:t>Управление	</a:t>
            </a:r>
            <a:r>
              <a:rPr sz="1600" b="1" spc="-15" dirty="0">
                <a:latin typeface="Times New Roman"/>
                <a:cs typeface="Times New Roman"/>
              </a:rPr>
              <a:t>качеством	</a:t>
            </a:r>
            <a:r>
              <a:rPr sz="1600" b="1" spc="-10" dirty="0">
                <a:latin typeface="Times New Roman"/>
                <a:cs typeface="Times New Roman"/>
              </a:rPr>
              <a:t>вод	</a:t>
            </a:r>
            <a:r>
              <a:rPr sz="1600" b="1" spc="5" dirty="0">
                <a:latin typeface="Times New Roman"/>
                <a:cs typeface="Times New Roman"/>
              </a:rPr>
              <a:t>по	</a:t>
            </a:r>
            <a:r>
              <a:rPr sz="1600" b="1" spc="-5" dirty="0">
                <a:latin typeface="Times New Roman"/>
                <a:cs typeface="Times New Roman"/>
              </a:rPr>
              <a:t>гидрохимическим	</a:t>
            </a:r>
            <a:r>
              <a:rPr sz="1600" b="1" spc="-10" dirty="0">
                <a:latin typeface="Times New Roman"/>
                <a:cs typeface="Times New Roman"/>
              </a:rPr>
              <a:t>показателям.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29768" y="569976"/>
            <a:ext cx="8357870" cy="2310765"/>
          </a:xfrm>
          <a:custGeom>
            <a:avLst/>
            <a:gdLst/>
            <a:ahLst/>
            <a:cxnLst/>
            <a:rect l="l" t="t" r="r" b="b"/>
            <a:pathLst>
              <a:path w="8357870" h="2310765">
                <a:moveTo>
                  <a:pt x="8357616" y="0"/>
                </a:moveTo>
                <a:lnTo>
                  <a:pt x="0" y="0"/>
                </a:lnTo>
                <a:lnTo>
                  <a:pt x="0" y="2310384"/>
                </a:lnTo>
                <a:lnTo>
                  <a:pt x="8357616" y="2310384"/>
                </a:lnTo>
                <a:lnTo>
                  <a:pt x="8357616" y="0"/>
                </a:lnTo>
                <a:close/>
              </a:path>
            </a:pathLst>
          </a:custGeom>
          <a:solidFill>
            <a:srgbClr val="EBF0D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07593" y="606933"/>
            <a:ext cx="8204200" cy="22212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7620" algn="r">
              <a:lnSpc>
                <a:spcPct val="100000"/>
              </a:lnSpc>
              <a:spcBef>
                <a:spcPts val="100"/>
              </a:spcBef>
              <a:tabLst>
                <a:tab pos="325755" algn="l"/>
                <a:tab pos="960119" algn="l"/>
                <a:tab pos="1554480" algn="l"/>
                <a:tab pos="1835150" algn="l"/>
                <a:tab pos="2566670" algn="l"/>
                <a:tab pos="3609340" algn="l"/>
                <a:tab pos="4408805" algn="l"/>
                <a:tab pos="5426710" algn="l"/>
                <a:tab pos="6485255" algn="l"/>
                <a:tab pos="7622540" algn="l"/>
              </a:tabLst>
            </a:pPr>
            <a:r>
              <a:rPr sz="1800" dirty="0">
                <a:latin typeface="Times New Roman"/>
                <a:cs typeface="Times New Roman"/>
              </a:rPr>
              <a:t>В	</a:t>
            </a:r>
            <a:r>
              <a:rPr sz="1800" spc="10" dirty="0">
                <a:latin typeface="Times New Roman"/>
                <a:cs typeface="Times New Roman"/>
              </a:rPr>
              <a:t>20</a:t>
            </a:r>
            <a:r>
              <a:rPr sz="1800" spc="-15" dirty="0">
                <a:latin typeface="Times New Roman"/>
                <a:cs typeface="Times New Roman"/>
              </a:rPr>
              <a:t>1</a:t>
            </a:r>
            <a:r>
              <a:rPr sz="1800" dirty="0">
                <a:latin typeface="Times New Roman"/>
                <a:cs typeface="Times New Roman"/>
              </a:rPr>
              <a:t>6	</a:t>
            </a:r>
            <a:r>
              <a:rPr sz="1800" spc="-70" dirty="0">
                <a:latin typeface="Times New Roman"/>
                <a:cs typeface="Times New Roman"/>
              </a:rPr>
              <a:t>г</a:t>
            </a:r>
            <a:r>
              <a:rPr sz="1800" spc="-40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ду	в	</a:t>
            </a:r>
            <a:r>
              <a:rPr sz="1800" spc="15" dirty="0">
                <a:latin typeface="Times New Roman"/>
                <a:cs typeface="Times New Roman"/>
              </a:rPr>
              <a:t>ц</a:t>
            </a:r>
            <a:r>
              <a:rPr sz="1800" spc="-10" dirty="0">
                <a:latin typeface="Times New Roman"/>
                <a:cs typeface="Times New Roman"/>
              </a:rPr>
              <a:t>е</a:t>
            </a:r>
            <a:r>
              <a:rPr sz="1800" spc="-15" dirty="0">
                <a:latin typeface="Times New Roman"/>
                <a:cs typeface="Times New Roman"/>
              </a:rPr>
              <a:t>л</a:t>
            </a:r>
            <a:r>
              <a:rPr sz="1800" spc="10" dirty="0">
                <a:latin typeface="Times New Roman"/>
                <a:cs typeface="Times New Roman"/>
              </a:rPr>
              <a:t>я</a:t>
            </a:r>
            <a:r>
              <a:rPr sz="1800" dirty="0">
                <a:latin typeface="Times New Roman"/>
                <a:cs typeface="Times New Roman"/>
              </a:rPr>
              <a:t>х	</a:t>
            </a:r>
            <a:r>
              <a:rPr sz="1800" spc="10" dirty="0">
                <a:latin typeface="Times New Roman"/>
                <a:cs typeface="Times New Roman"/>
              </a:rPr>
              <a:t>р</a:t>
            </a:r>
            <a:r>
              <a:rPr sz="1800" spc="-10" dirty="0">
                <a:latin typeface="Times New Roman"/>
                <a:cs typeface="Times New Roman"/>
              </a:rPr>
              <a:t>а</a:t>
            </a:r>
            <a:r>
              <a:rPr sz="1800" spc="5" dirty="0">
                <a:latin typeface="Times New Roman"/>
                <a:cs typeface="Times New Roman"/>
              </a:rPr>
              <a:t>з</a:t>
            </a:r>
            <a:r>
              <a:rPr sz="1800" spc="-10" dirty="0">
                <a:latin typeface="Times New Roman"/>
                <a:cs typeface="Times New Roman"/>
              </a:rPr>
              <a:t>в</a:t>
            </a:r>
            <a:r>
              <a:rPr sz="1800" spc="15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тия	</a:t>
            </a:r>
            <a:r>
              <a:rPr sz="1800" spc="-10" dirty="0">
                <a:latin typeface="Times New Roman"/>
                <a:cs typeface="Times New Roman"/>
              </a:rPr>
              <a:t>с</a:t>
            </a:r>
            <a:r>
              <a:rPr sz="1800" spc="-35" dirty="0">
                <a:latin typeface="Times New Roman"/>
                <a:cs typeface="Times New Roman"/>
              </a:rPr>
              <a:t>в</a:t>
            </a:r>
            <a:r>
              <a:rPr sz="1800" spc="10" dirty="0">
                <a:latin typeface="Times New Roman"/>
                <a:cs typeface="Times New Roman"/>
              </a:rPr>
              <a:t>я</a:t>
            </a:r>
            <a:r>
              <a:rPr sz="1800" spc="5" dirty="0">
                <a:latin typeface="Times New Roman"/>
                <a:cs typeface="Times New Roman"/>
              </a:rPr>
              <a:t>з</a:t>
            </a:r>
            <a:r>
              <a:rPr sz="1800" spc="-10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й	</a:t>
            </a:r>
            <a:r>
              <a:rPr sz="1800" spc="-10" dirty="0">
                <a:latin typeface="Times New Roman"/>
                <a:cs typeface="Times New Roman"/>
              </a:rPr>
              <a:t>выс</a:t>
            </a:r>
            <a:r>
              <a:rPr sz="1800" dirty="0">
                <a:latin typeface="Times New Roman"/>
                <a:cs typeface="Times New Roman"/>
              </a:rPr>
              <a:t>ш</a:t>
            </a:r>
            <a:r>
              <a:rPr sz="1800" spc="-10" dirty="0">
                <a:latin typeface="Times New Roman"/>
                <a:cs typeface="Times New Roman"/>
              </a:rPr>
              <a:t>е</a:t>
            </a:r>
            <a:r>
              <a:rPr sz="1800" spc="-45" dirty="0">
                <a:latin typeface="Times New Roman"/>
                <a:cs typeface="Times New Roman"/>
              </a:rPr>
              <a:t>г</a:t>
            </a:r>
            <a:r>
              <a:rPr sz="1800" dirty="0">
                <a:latin typeface="Times New Roman"/>
                <a:cs typeface="Times New Roman"/>
              </a:rPr>
              <a:t>о	</a:t>
            </a:r>
            <a:r>
              <a:rPr sz="1800" spc="-35" dirty="0">
                <a:latin typeface="Times New Roman"/>
                <a:cs typeface="Times New Roman"/>
              </a:rPr>
              <a:t>у</a:t>
            </a:r>
            <a:r>
              <a:rPr sz="1800" spc="5" dirty="0">
                <a:latin typeface="Times New Roman"/>
                <a:cs typeface="Times New Roman"/>
              </a:rPr>
              <a:t>ч</a:t>
            </a:r>
            <a:r>
              <a:rPr sz="1800" dirty="0">
                <a:latin typeface="Times New Roman"/>
                <a:cs typeface="Times New Roman"/>
              </a:rPr>
              <a:t>е</a:t>
            </a:r>
            <a:r>
              <a:rPr sz="1800" spc="-10" dirty="0">
                <a:latin typeface="Times New Roman"/>
                <a:cs typeface="Times New Roman"/>
              </a:rPr>
              <a:t>б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spc="10" dirty="0">
                <a:latin typeface="Times New Roman"/>
                <a:cs typeface="Times New Roman"/>
              </a:rPr>
              <a:t>о</a:t>
            </a:r>
            <a:r>
              <a:rPr sz="1800" spc="-40" dirty="0">
                <a:latin typeface="Times New Roman"/>
                <a:cs typeface="Times New Roman"/>
              </a:rPr>
              <a:t>г</a:t>
            </a:r>
            <a:r>
              <a:rPr sz="1800" dirty="0">
                <a:latin typeface="Times New Roman"/>
                <a:cs typeface="Times New Roman"/>
              </a:rPr>
              <a:t>о	</a:t>
            </a:r>
            <a:r>
              <a:rPr sz="1800" spc="5" dirty="0">
                <a:latin typeface="Times New Roman"/>
                <a:cs typeface="Times New Roman"/>
              </a:rPr>
              <a:t>з</a:t>
            </a:r>
            <a:r>
              <a:rPr sz="1800" spc="-10" dirty="0">
                <a:latin typeface="Times New Roman"/>
                <a:cs typeface="Times New Roman"/>
              </a:rPr>
              <a:t>ав</a:t>
            </a:r>
            <a:r>
              <a:rPr sz="1800" spc="-35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д</a:t>
            </a:r>
            <a:r>
              <a:rPr sz="1800" spc="-15" dirty="0">
                <a:latin typeface="Times New Roman"/>
                <a:cs typeface="Times New Roman"/>
              </a:rPr>
              <a:t>е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spc="-10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я	с</a:t>
            </a:r>
            <a:endParaRPr sz="1800">
              <a:latin typeface="Times New Roman"/>
              <a:cs typeface="Times New Roman"/>
            </a:endParaRPr>
          </a:p>
          <a:p>
            <a:pPr marR="5715" algn="r">
              <a:lnSpc>
                <a:spcPct val="100000"/>
              </a:lnSpc>
              <a:tabLst>
                <a:tab pos="1633855" algn="l"/>
                <a:tab pos="3261995" algn="l"/>
                <a:tab pos="4378325" algn="l"/>
                <a:tab pos="5057775" algn="l"/>
                <a:tab pos="6027420" algn="l"/>
                <a:tab pos="6316980" algn="l"/>
                <a:tab pos="7274559" algn="l"/>
              </a:tabLst>
            </a:pPr>
            <a:r>
              <a:rPr sz="1800" spc="-5" dirty="0">
                <a:latin typeface="Times New Roman"/>
                <a:cs typeface="Times New Roman"/>
              </a:rPr>
              <a:t>д</a:t>
            </a:r>
            <a:r>
              <a:rPr sz="1800" spc="-10" dirty="0">
                <a:latin typeface="Times New Roman"/>
                <a:cs typeface="Times New Roman"/>
              </a:rPr>
              <a:t>е</a:t>
            </a:r>
            <a:r>
              <a:rPr sz="1800" spc="5" dirty="0">
                <a:latin typeface="Times New Roman"/>
                <a:cs typeface="Times New Roman"/>
              </a:rPr>
              <a:t>я</a:t>
            </a:r>
            <a:r>
              <a:rPr sz="1800" dirty="0">
                <a:latin typeface="Times New Roman"/>
                <a:cs typeface="Times New Roman"/>
              </a:rPr>
              <a:t>те</a:t>
            </a:r>
            <a:r>
              <a:rPr sz="1800" spc="-15" dirty="0">
                <a:latin typeface="Times New Roman"/>
                <a:cs typeface="Times New Roman"/>
              </a:rPr>
              <a:t>л</a:t>
            </a:r>
            <a:r>
              <a:rPr sz="1800" spc="-10" dirty="0">
                <a:latin typeface="Times New Roman"/>
                <a:cs typeface="Times New Roman"/>
              </a:rPr>
              <a:t>ь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spc="50" dirty="0">
                <a:latin typeface="Times New Roman"/>
                <a:cs typeface="Times New Roman"/>
              </a:rPr>
              <a:t>о</a:t>
            </a:r>
            <a:r>
              <a:rPr sz="1800" spc="-10" dirty="0">
                <a:latin typeface="Times New Roman"/>
                <a:cs typeface="Times New Roman"/>
              </a:rPr>
              <a:t>с</a:t>
            </a:r>
            <a:r>
              <a:rPr sz="1800" dirty="0">
                <a:latin typeface="Times New Roman"/>
                <a:cs typeface="Times New Roman"/>
              </a:rPr>
              <a:t>тью	</a:t>
            </a:r>
            <a:r>
              <a:rPr sz="1800" spc="-15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т</a:t>
            </a:r>
            <a:r>
              <a:rPr sz="1800" spc="-55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ч</a:t>
            </a:r>
            <a:r>
              <a:rPr sz="1800" spc="40" dirty="0">
                <a:latin typeface="Times New Roman"/>
                <a:cs typeface="Times New Roman"/>
              </a:rPr>
              <a:t>е</a:t>
            </a:r>
            <a:r>
              <a:rPr sz="1800" spc="-10" dirty="0">
                <a:latin typeface="Times New Roman"/>
                <a:cs typeface="Times New Roman"/>
              </a:rPr>
              <a:t>с</a:t>
            </a:r>
            <a:r>
              <a:rPr sz="1800" dirty="0">
                <a:latin typeface="Times New Roman"/>
                <a:cs typeface="Times New Roman"/>
              </a:rPr>
              <a:t>т</a:t>
            </a:r>
            <a:r>
              <a:rPr sz="1800" spc="-10" dirty="0">
                <a:latin typeface="Times New Roman"/>
                <a:cs typeface="Times New Roman"/>
              </a:rPr>
              <a:t>ве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spc="-10" dirty="0">
                <a:latin typeface="Times New Roman"/>
                <a:cs typeface="Times New Roman"/>
              </a:rPr>
              <a:t>н</a:t>
            </a:r>
            <a:r>
              <a:rPr sz="1800" spc="10" dirty="0">
                <a:latin typeface="Times New Roman"/>
                <a:cs typeface="Times New Roman"/>
              </a:rPr>
              <a:t>ы</a:t>
            </a:r>
            <a:r>
              <a:rPr sz="1800" dirty="0">
                <a:latin typeface="Times New Roman"/>
                <a:cs typeface="Times New Roman"/>
              </a:rPr>
              <a:t>х	</a:t>
            </a:r>
            <a:r>
              <a:rPr sz="1800" spc="-110" dirty="0">
                <a:latin typeface="Times New Roman"/>
                <a:cs typeface="Times New Roman"/>
              </a:rPr>
              <a:t>к</a:t>
            </a:r>
            <a:r>
              <a:rPr sz="1800" spc="-15" dirty="0">
                <a:latin typeface="Times New Roman"/>
                <a:cs typeface="Times New Roman"/>
              </a:rPr>
              <a:t>ом</a:t>
            </a:r>
            <a:r>
              <a:rPr sz="1800" spc="-5" dirty="0">
                <a:latin typeface="Times New Roman"/>
                <a:cs typeface="Times New Roman"/>
              </a:rPr>
              <a:t>п</a:t>
            </a:r>
            <a:r>
              <a:rPr sz="1800" spc="-10" dirty="0">
                <a:latin typeface="Times New Roman"/>
                <a:cs typeface="Times New Roman"/>
              </a:rPr>
              <a:t>а</a:t>
            </a:r>
            <a:r>
              <a:rPr sz="1800" spc="-5" dirty="0">
                <a:latin typeface="Times New Roman"/>
                <a:cs typeface="Times New Roman"/>
              </a:rPr>
              <a:t>ни</a:t>
            </a:r>
            <a:r>
              <a:rPr sz="1800" dirty="0">
                <a:latin typeface="Times New Roman"/>
                <a:cs typeface="Times New Roman"/>
              </a:rPr>
              <a:t>й	</a:t>
            </a:r>
            <a:r>
              <a:rPr sz="1800" spc="-5" dirty="0">
                <a:latin typeface="Times New Roman"/>
                <a:cs typeface="Times New Roman"/>
              </a:rPr>
              <a:t>б</a:t>
            </a:r>
            <a:r>
              <a:rPr sz="1800" spc="-15" dirty="0">
                <a:latin typeface="Times New Roman"/>
                <a:cs typeface="Times New Roman"/>
              </a:rPr>
              <a:t>ы</a:t>
            </a:r>
            <a:r>
              <a:rPr sz="1800" spc="10" dirty="0">
                <a:latin typeface="Times New Roman"/>
                <a:cs typeface="Times New Roman"/>
              </a:rPr>
              <a:t>л</a:t>
            </a:r>
            <a:r>
              <a:rPr sz="1800" dirty="0">
                <a:latin typeface="Times New Roman"/>
                <a:cs typeface="Times New Roman"/>
              </a:rPr>
              <a:t>и	</a:t>
            </a:r>
            <a:r>
              <a:rPr sz="1800" spc="-10" dirty="0">
                <a:latin typeface="Times New Roman"/>
                <a:cs typeface="Times New Roman"/>
              </a:rPr>
              <a:t>с</a:t>
            </a:r>
            <a:r>
              <a:rPr sz="1800" spc="5" dirty="0">
                <a:latin typeface="Times New Roman"/>
                <a:cs typeface="Times New Roman"/>
              </a:rPr>
              <a:t>о</a:t>
            </a:r>
            <a:r>
              <a:rPr sz="1800" spc="-20" dirty="0">
                <a:latin typeface="Times New Roman"/>
                <a:cs typeface="Times New Roman"/>
              </a:rPr>
              <a:t>з</a:t>
            </a:r>
            <a:r>
              <a:rPr sz="1800" spc="-5" dirty="0">
                <a:latin typeface="Times New Roman"/>
                <a:cs typeface="Times New Roman"/>
              </a:rPr>
              <a:t>д</a:t>
            </a:r>
            <a:r>
              <a:rPr sz="1800" spc="-10" dirty="0">
                <a:latin typeface="Times New Roman"/>
                <a:cs typeface="Times New Roman"/>
              </a:rPr>
              <a:t>а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ы	2	</a:t>
            </a:r>
            <a:r>
              <a:rPr sz="1800" spc="-5" dirty="0">
                <a:latin typeface="Times New Roman"/>
                <a:cs typeface="Times New Roman"/>
              </a:rPr>
              <a:t>б</a:t>
            </a:r>
            <a:r>
              <a:rPr sz="1800" spc="-10" dirty="0">
                <a:latin typeface="Times New Roman"/>
                <a:cs typeface="Times New Roman"/>
              </a:rPr>
              <a:t>а</a:t>
            </a:r>
            <a:r>
              <a:rPr sz="1800" spc="5" dirty="0">
                <a:latin typeface="Times New Roman"/>
                <a:cs typeface="Times New Roman"/>
              </a:rPr>
              <a:t>зо</a:t>
            </a:r>
            <a:r>
              <a:rPr sz="1800" spc="-15" dirty="0">
                <a:latin typeface="Times New Roman"/>
                <a:cs typeface="Times New Roman"/>
              </a:rPr>
              <a:t>вы</a:t>
            </a:r>
            <a:r>
              <a:rPr sz="1800" dirty="0">
                <a:latin typeface="Times New Roman"/>
                <a:cs typeface="Times New Roman"/>
              </a:rPr>
              <a:t>е	</a:t>
            </a:r>
            <a:r>
              <a:rPr sz="1800" spc="-40" dirty="0">
                <a:latin typeface="Times New Roman"/>
                <a:cs typeface="Times New Roman"/>
              </a:rPr>
              <a:t>к</a:t>
            </a:r>
            <a:r>
              <a:rPr sz="1800" spc="-10" dirty="0">
                <a:latin typeface="Times New Roman"/>
                <a:cs typeface="Times New Roman"/>
              </a:rPr>
              <a:t>а</a:t>
            </a:r>
            <a:r>
              <a:rPr sz="1800" spc="5" dirty="0">
                <a:latin typeface="Times New Roman"/>
                <a:cs typeface="Times New Roman"/>
              </a:rPr>
              <a:t>ф</a:t>
            </a:r>
            <a:r>
              <a:rPr sz="1800" spc="-35" dirty="0">
                <a:latin typeface="Times New Roman"/>
                <a:cs typeface="Times New Roman"/>
              </a:rPr>
              <a:t>е</a:t>
            </a:r>
            <a:r>
              <a:rPr sz="1800" spc="-5" dirty="0">
                <a:latin typeface="Times New Roman"/>
                <a:cs typeface="Times New Roman"/>
              </a:rPr>
              <a:t>д</a:t>
            </a:r>
            <a:r>
              <a:rPr sz="1800" spc="5" dirty="0">
                <a:latin typeface="Times New Roman"/>
                <a:cs typeface="Times New Roman"/>
              </a:rPr>
              <a:t>р</a:t>
            </a:r>
            <a:r>
              <a:rPr sz="1800" spc="-5" dirty="0">
                <a:latin typeface="Times New Roman"/>
                <a:cs typeface="Times New Roman"/>
              </a:rPr>
              <a:t>ы</a:t>
            </a:r>
            <a:r>
              <a:rPr sz="1800" dirty="0">
                <a:latin typeface="Times New Roman"/>
                <a:cs typeface="Times New Roman"/>
              </a:rPr>
              <a:t>: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1800" spc="-5" dirty="0">
                <a:latin typeface="Times New Roman"/>
                <a:cs typeface="Times New Roman"/>
              </a:rPr>
              <a:t>«Санитарно-гигиенические </a:t>
            </a:r>
            <a:r>
              <a:rPr sz="1800" spc="-10" dirty="0">
                <a:latin typeface="Times New Roman"/>
                <a:cs typeface="Times New Roman"/>
              </a:rPr>
              <a:t>исследования </a:t>
            </a:r>
            <a:r>
              <a:rPr sz="1800" spc="-15" dirty="0">
                <a:latin typeface="Times New Roman"/>
                <a:cs typeface="Times New Roman"/>
              </a:rPr>
              <a:t>водных </a:t>
            </a:r>
            <a:r>
              <a:rPr sz="1800" spc="-5" dirty="0">
                <a:latin typeface="Times New Roman"/>
                <a:cs typeface="Times New Roman"/>
              </a:rPr>
              <a:t>экосистем» </a:t>
            </a:r>
            <a:r>
              <a:rPr sz="1800" dirty="0">
                <a:latin typeface="Times New Roman"/>
                <a:cs typeface="Times New Roman"/>
              </a:rPr>
              <a:t>(при </a:t>
            </a:r>
            <a:r>
              <a:rPr sz="1800" spc="-5" dirty="0">
                <a:latin typeface="Times New Roman"/>
                <a:cs typeface="Times New Roman"/>
              </a:rPr>
              <a:t>ООО </a:t>
            </a:r>
            <a:r>
              <a:rPr sz="1800" spc="-20" dirty="0">
                <a:latin typeface="Times New Roman"/>
                <a:cs typeface="Times New Roman"/>
              </a:rPr>
              <a:t>«Научно-  </a:t>
            </a:r>
            <a:r>
              <a:rPr sz="1800" spc="-10" dirty="0">
                <a:latin typeface="Times New Roman"/>
                <a:cs typeface="Times New Roman"/>
              </a:rPr>
              <a:t>исследовательский, </a:t>
            </a:r>
            <a:r>
              <a:rPr sz="1800" spc="-5" dirty="0">
                <a:latin typeface="Times New Roman"/>
                <a:cs typeface="Times New Roman"/>
              </a:rPr>
              <a:t>проектный </a:t>
            </a:r>
            <a:r>
              <a:rPr sz="1800" spc="-10" dirty="0">
                <a:latin typeface="Times New Roman"/>
                <a:cs typeface="Times New Roman"/>
              </a:rPr>
              <a:t>институт </a:t>
            </a:r>
            <a:r>
              <a:rPr sz="1800" spc="-5" dirty="0">
                <a:latin typeface="Times New Roman"/>
                <a:cs typeface="Times New Roman"/>
              </a:rPr>
              <a:t>(НИПИ) </a:t>
            </a:r>
            <a:r>
              <a:rPr sz="1800" spc="-15" dirty="0">
                <a:latin typeface="Times New Roman"/>
                <a:cs typeface="Times New Roman"/>
              </a:rPr>
              <a:t>«Технополис») </a:t>
            </a:r>
            <a:r>
              <a:rPr sz="1800" dirty="0">
                <a:latin typeface="Times New Roman"/>
                <a:cs typeface="Times New Roman"/>
              </a:rPr>
              <a:t>и </a:t>
            </a:r>
            <a:r>
              <a:rPr sz="1800" spc="-10" dirty="0">
                <a:latin typeface="Times New Roman"/>
                <a:cs typeface="Times New Roman"/>
              </a:rPr>
              <a:t>«Рыбоводно-  продукционные исследования </a:t>
            </a:r>
            <a:r>
              <a:rPr sz="1800" dirty="0">
                <a:latin typeface="Times New Roman"/>
                <a:cs typeface="Times New Roman"/>
              </a:rPr>
              <a:t>в </a:t>
            </a:r>
            <a:r>
              <a:rPr sz="1800" spc="-20" dirty="0">
                <a:latin typeface="Times New Roman"/>
                <a:cs typeface="Times New Roman"/>
              </a:rPr>
              <a:t>аквакультуре» </a:t>
            </a:r>
            <a:r>
              <a:rPr sz="1800" dirty="0">
                <a:latin typeface="Times New Roman"/>
                <a:cs typeface="Times New Roman"/>
              </a:rPr>
              <a:t>(при </a:t>
            </a:r>
            <a:r>
              <a:rPr sz="1800" spc="-5" dirty="0">
                <a:latin typeface="Times New Roman"/>
                <a:cs typeface="Times New Roman"/>
              </a:rPr>
              <a:t>ООО </a:t>
            </a:r>
            <a:r>
              <a:rPr sz="1800" dirty="0">
                <a:latin typeface="Times New Roman"/>
                <a:cs typeface="Times New Roman"/>
              </a:rPr>
              <a:t>«Биосфера»), </a:t>
            </a:r>
            <a:r>
              <a:rPr sz="1800" spc="-15" dirty="0">
                <a:latin typeface="Times New Roman"/>
                <a:cs typeface="Times New Roman"/>
              </a:rPr>
              <a:t>заключен  </a:t>
            </a:r>
            <a:r>
              <a:rPr sz="1800" spc="-10" dirty="0">
                <a:latin typeface="Times New Roman"/>
                <a:cs typeface="Times New Roman"/>
              </a:rPr>
              <a:t>Меморандум </a:t>
            </a:r>
            <a:r>
              <a:rPr sz="1800" dirty="0">
                <a:latin typeface="Times New Roman"/>
                <a:cs typeface="Times New Roman"/>
              </a:rPr>
              <a:t>о </a:t>
            </a:r>
            <a:r>
              <a:rPr sz="1800" spc="-10" dirty="0">
                <a:latin typeface="Times New Roman"/>
                <a:cs typeface="Times New Roman"/>
              </a:rPr>
              <a:t>взаимосотрудничестве </a:t>
            </a:r>
            <a:r>
              <a:rPr sz="1800" dirty="0">
                <a:latin typeface="Times New Roman"/>
                <a:cs typeface="Times New Roman"/>
              </a:rPr>
              <a:t>между </a:t>
            </a:r>
            <a:r>
              <a:rPr sz="1800" spc="-10" dirty="0">
                <a:latin typeface="Times New Roman"/>
                <a:cs typeface="Times New Roman"/>
              </a:rPr>
              <a:t>Ростокским университетом  </a:t>
            </a:r>
            <a:r>
              <a:rPr sz="1800" spc="-25" dirty="0">
                <a:latin typeface="Times New Roman"/>
                <a:cs typeface="Times New Roman"/>
              </a:rPr>
              <a:t>(Германия) </a:t>
            </a:r>
            <a:r>
              <a:rPr sz="1800" dirty="0">
                <a:latin typeface="Times New Roman"/>
                <a:cs typeface="Times New Roman"/>
              </a:rPr>
              <a:t>и </a:t>
            </a:r>
            <a:r>
              <a:rPr sz="1800" spc="-30" dirty="0">
                <a:latin typeface="Times New Roman"/>
                <a:cs typeface="Times New Roman"/>
              </a:rPr>
              <a:t>ФГБОУ </a:t>
            </a:r>
            <a:r>
              <a:rPr sz="1800" spc="10" dirty="0">
                <a:latin typeface="Times New Roman"/>
                <a:cs typeface="Times New Roman"/>
              </a:rPr>
              <a:t>ВО </a:t>
            </a:r>
            <a:r>
              <a:rPr sz="1800" spc="-25" dirty="0">
                <a:latin typeface="Times New Roman"/>
                <a:cs typeface="Times New Roman"/>
              </a:rPr>
              <a:t>«КГЭУ» </a:t>
            </a:r>
            <a:r>
              <a:rPr sz="1800" dirty="0">
                <a:latin typeface="Times New Roman"/>
                <a:cs typeface="Times New Roman"/>
              </a:rPr>
              <a:t>с целью </a:t>
            </a:r>
            <a:r>
              <a:rPr sz="1800" spc="-10" dirty="0">
                <a:latin typeface="Times New Roman"/>
                <a:cs typeface="Times New Roman"/>
              </a:rPr>
              <a:t>содействия </a:t>
            </a:r>
            <a:r>
              <a:rPr sz="1800" spc="-5" dirty="0">
                <a:latin typeface="Times New Roman"/>
                <a:cs typeface="Times New Roman"/>
              </a:rPr>
              <a:t>повышению эффективности  </a:t>
            </a:r>
            <a:r>
              <a:rPr sz="1800" spc="-10" dirty="0">
                <a:latin typeface="Times New Roman"/>
                <a:cs typeface="Times New Roman"/>
              </a:rPr>
              <a:t>академических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обменов.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29768" y="3499103"/>
            <a:ext cx="8284845" cy="1158009"/>
          </a:xfrm>
          <a:prstGeom prst="rect">
            <a:avLst/>
          </a:prstGeom>
          <a:solidFill>
            <a:srgbClr val="EBF0DE"/>
          </a:solidFill>
        </p:spPr>
        <p:txBody>
          <a:bodyPr vert="horz" wrap="square" lIns="0" tIns="49530" rIns="0" bIns="0" rtlCol="0">
            <a:spAutoFit/>
          </a:bodyPr>
          <a:lstStyle/>
          <a:p>
            <a:pPr marL="90170" marR="78740" indent="271145" algn="just">
              <a:lnSpc>
                <a:spcPct val="100000"/>
              </a:lnSpc>
              <a:spcBef>
                <a:spcPts val="390"/>
              </a:spcBef>
            </a:pPr>
            <a:r>
              <a:rPr sz="1800" spc="-10" dirty="0">
                <a:latin typeface="Times New Roman"/>
                <a:cs typeface="Times New Roman"/>
              </a:rPr>
              <a:t>Для закрепления </a:t>
            </a:r>
            <a:r>
              <a:rPr sz="1800" dirty="0">
                <a:latin typeface="Times New Roman"/>
                <a:cs typeface="Times New Roman"/>
              </a:rPr>
              <a:t>теоретических </a:t>
            </a:r>
            <a:r>
              <a:rPr sz="1800" spc="-5" dirty="0">
                <a:latin typeface="Times New Roman"/>
                <a:cs typeface="Times New Roman"/>
              </a:rPr>
              <a:t>знаний магистры </a:t>
            </a:r>
            <a:r>
              <a:rPr sz="1800" spc="-20" dirty="0">
                <a:latin typeface="Times New Roman"/>
                <a:cs typeface="Times New Roman"/>
              </a:rPr>
              <a:t>проходят </a:t>
            </a:r>
            <a:r>
              <a:rPr sz="1800" spc="-10" dirty="0">
                <a:latin typeface="Times New Roman"/>
                <a:cs typeface="Times New Roman"/>
              </a:rPr>
              <a:t>практики </a:t>
            </a:r>
            <a:r>
              <a:rPr sz="1800" spc="-5" dirty="0">
                <a:latin typeface="Times New Roman"/>
                <a:cs typeface="Times New Roman"/>
              </a:rPr>
              <a:t>на базе  </a:t>
            </a:r>
            <a:r>
              <a:rPr sz="1800" spc="-10" dirty="0">
                <a:latin typeface="Times New Roman"/>
                <a:cs typeface="Times New Roman"/>
              </a:rPr>
              <a:t>кафедры ВБА, </a:t>
            </a:r>
            <a:r>
              <a:rPr sz="1800" dirty="0" err="1">
                <a:latin typeface="Times New Roman"/>
                <a:cs typeface="Times New Roman"/>
              </a:rPr>
              <a:t>осетрового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рыбоводного </a:t>
            </a:r>
            <a:r>
              <a:rPr sz="1800" spc="-15" dirty="0" err="1">
                <a:latin typeface="Times New Roman"/>
                <a:cs typeface="Times New Roman"/>
              </a:rPr>
              <a:t>завода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 err="1">
                <a:latin typeface="Times New Roman"/>
                <a:cs typeface="Times New Roman"/>
              </a:rPr>
              <a:t>Республик</a:t>
            </a:r>
            <a:r>
              <a:rPr lang="ru-RU" sz="1800" spc="-10" dirty="0">
                <a:latin typeface="Times New Roman"/>
                <a:cs typeface="Times New Roman"/>
              </a:rPr>
              <a:t>и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Татарстан  </a:t>
            </a:r>
            <a:r>
              <a:rPr sz="1800" spc="-5" dirty="0">
                <a:latin typeface="Times New Roman"/>
                <a:cs typeface="Times New Roman"/>
              </a:rPr>
              <a:t>ООО «Биосфера-Фиш», </a:t>
            </a:r>
            <a:r>
              <a:rPr lang="ru-RU" sz="1800" spc="-5" dirty="0" smtClean="0">
                <a:latin typeface="Times New Roman"/>
                <a:cs typeface="Times New Roman"/>
              </a:rPr>
              <a:t>рыбоводных хозяйствах, </a:t>
            </a:r>
            <a:r>
              <a:rPr sz="1800" spc="-5" dirty="0" err="1" smtClean="0">
                <a:latin typeface="Times New Roman"/>
                <a:cs typeface="Times New Roman"/>
              </a:rPr>
              <a:t>профильных</a:t>
            </a:r>
            <a:r>
              <a:rPr sz="1800" spc="-5" dirty="0" smtClean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организаций, </a:t>
            </a:r>
            <a:r>
              <a:rPr sz="1800" dirty="0">
                <a:latin typeface="Times New Roman"/>
                <a:cs typeface="Times New Roman"/>
              </a:rPr>
              <a:t>таких </a:t>
            </a:r>
            <a:r>
              <a:rPr sz="1800" spc="-10" dirty="0">
                <a:latin typeface="Times New Roman"/>
                <a:cs typeface="Times New Roman"/>
              </a:rPr>
              <a:t>как </a:t>
            </a:r>
            <a:r>
              <a:rPr sz="1800" spc="-15" dirty="0">
                <a:latin typeface="Times New Roman"/>
                <a:cs typeface="Times New Roman"/>
              </a:rPr>
              <a:t>Татарский </a:t>
            </a:r>
            <a:r>
              <a:rPr sz="1800" dirty="0">
                <a:latin typeface="Times New Roman"/>
                <a:cs typeface="Times New Roman"/>
              </a:rPr>
              <a:t>филиал  </a:t>
            </a:r>
            <a:r>
              <a:rPr sz="1800" spc="-10" dirty="0">
                <a:latin typeface="Times New Roman"/>
                <a:cs typeface="Times New Roman"/>
              </a:rPr>
              <a:t>ФГБНУ </a:t>
            </a:r>
            <a:r>
              <a:rPr sz="1800" spc="5" dirty="0">
                <a:latin typeface="Times New Roman"/>
                <a:cs typeface="Times New Roman"/>
              </a:rPr>
              <a:t>ВНИРО </a:t>
            </a:r>
            <a:r>
              <a:rPr sz="1800" spc="-10" dirty="0">
                <a:latin typeface="Times New Roman"/>
                <a:cs typeface="Times New Roman"/>
              </a:rPr>
              <a:t>(Татарстан </a:t>
            </a:r>
            <a:r>
              <a:rPr sz="1800" spc="5" dirty="0">
                <a:latin typeface="Times New Roman"/>
                <a:cs typeface="Times New Roman"/>
              </a:rPr>
              <a:t>НИРО</a:t>
            </a:r>
            <a:r>
              <a:rPr sz="1800" spc="5" dirty="0" smtClean="0">
                <a:latin typeface="Times New Roman"/>
                <a:cs typeface="Times New Roman"/>
              </a:rPr>
              <a:t>)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9020" y="1609420"/>
            <a:ext cx="7846059" cy="373252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289810" marR="1024890" indent="-1262380">
              <a:lnSpc>
                <a:spcPct val="100000"/>
              </a:lnSpc>
              <a:spcBef>
                <a:spcPts val="95"/>
              </a:spcBef>
            </a:pPr>
            <a:r>
              <a:rPr sz="3200" b="1" spc="-15" dirty="0">
                <a:latin typeface="Calibri"/>
                <a:cs typeface="Calibri"/>
              </a:rPr>
              <a:t>Кафедра «Водные </a:t>
            </a:r>
            <a:r>
              <a:rPr sz="3200" b="1" spc="-10" dirty="0">
                <a:latin typeface="Calibri"/>
                <a:cs typeface="Calibri"/>
              </a:rPr>
              <a:t>биоресурсы </a:t>
            </a:r>
            <a:r>
              <a:rPr sz="3200" b="1" spc="-5" dirty="0">
                <a:latin typeface="Calibri"/>
                <a:cs typeface="Calibri"/>
              </a:rPr>
              <a:t>и  </a:t>
            </a:r>
            <a:r>
              <a:rPr sz="3200" b="1" spc="-20" dirty="0">
                <a:latin typeface="Calibri"/>
                <a:cs typeface="Calibri"/>
              </a:rPr>
              <a:t>аквакультура»</a:t>
            </a:r>
            <a:r>
              <a:rPr sz="3200" b="1" spc="-10" dirty="0">
                <a:latin typeface="Calibri"/>
                <a:cs typeface="Calibri"/>
              </a:rPr>
              <a:t> </a:t>
            </a:r>
            <a:r>
              <a:rPr sz="3200" b="1" spc="-15" dirty="0">
                <a:latin typeface="Calibri"/>
                <a:cs typeface="Calibri"/>
              </a:rPr>
              <a:t>(ВБА)</a:t>
            </a:r>
            <a:endParaRPr sz="3200">
              <a:latin typeface="Calibri"/>
              <a:cs typeface="Calibri"/>
            </a:endParaRPr>
          </a:p>
          <a:p>
            <a:pPr marL="3175" algn="ctr">
              <a:lnSpc>
                <a:spcPct val="100000"/>
              </a:lnSpc>
              <a:spcBef>
                <a:spcPts val="770"/>
              </a:spcBef>
            </a:pPr>
            <a:r>
              <a:rPr sz="3200" b="1" spc="-45" dirty="0">
                <a:latin typeface="Calibri"/>
                <a:cs typeface="Calibri"/>
              </a:rPr>
              <a:t>Телефон: </a:t>
            </a:r>
            <a:r>
              <a:rPr sz="3200" b="1" spc="-5" dirty="0">
                <a:latin typeface="Calibri"/>
                <a:cs typeface="Calibri"/>
              </a:rPr>
              <a:t>8 </a:t>
            </a:r>
            <a:r>
              <a:rPr sz="3200" b="1" spc="-15" dirty="0">
                <a:latin typeface="Calibri"/>
                <a:cs typeface="Calibri"/>
              </a:rPr>
              <a:t>(843)</a:t>
            </a:r>
            <a:r>
              <a:rPr sz="3200" b="1" spc="140" dirty="0">
                <a:latin typeface="Calibri"/>
                <a:cs typeface="Calibri"/>
              </a:rPr>
              <a:t> </a:t>
            </a:r>
            <a:r>
              <a:rPr sz="3200" b="1" spc="-10" dirty="0">
                <a:latin typeface="Calibri"/>
                <a:cs typeface="Calibri"/>
              </a:rPr>
              <a:t>519-43-53</a:t>
            </a:r>
            <a:endParaRPr sz="32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770"/>
              </a:spcBef>
            </a:pPr>
            <a:r>
              <a:rPr sz="3200" b="1" spc="-5" dirty="0">
                <a:latin typeface="Calibri"/>
                <a:cs typeface="Calibri"/>
              </a:rPr>
              <a:t>E-mail: </a:t>
            </a:r>
            <a:r>
              <a:rPr sz="3200" b="1" spc="-10" dirty="0">
                <a:latin typeface="Calibri"/>
                <a:cs typeface="Calibri"/>
                <a:hlinkClick r:id="rId2"/>
              </a:rPr>
              <a:t>vbakgeu@mail.ru</a:t>
            </a:r>
            <a:endParaRPr sz="3200">
              <a:latin typeface="Calibri"/>
              <a:cs typeface="Calibri"/>
            </a:endParaRPr>
          </a:p>
          <a:p>
            <a:pPr marL="701675" marR="5080" indent="-689610">
              <a:lnSpc>
                <a:spcPct val="100000"/>
              </a:lnSpc>
              <a:spcBef>
                <a:spcPts val="770"/>
              </a:spcBef>
              <a:tabLst>
                <a:tab pos="2492375" algn="l"/>
              </a:tabLst>
            </a:pPr>
            <a:r>
              <a:rPr sz="3200" b="1" spc="-20" dirty="0">
                <a:latin typeface="Calibri"/>
                <a:cs typeface="Calibri"/>
              </a:rPr>
              <a:t>Заведующий кафедрой </a:t>
            </a:r>
            <a:r>
              <a:rPr sz="3200" b="1" spc="-5" dirty="0">
                <a:latin typeface="Calibri"/>
                <a:cs typeface="Calibri"/>
              </a:rPr>
              <a:t>– КАЛАЙДА </a:t>
            </a:r>
            <a:r>
              <a:rPr sz="3200" b="1" spc="-10" dirty="0">
                <a:latin typeface="Calibri"/>
                <a:cs typeface="Calibri"/>
              </a:rPr>
              <a:t>Марина  </a:t>
            </a:r>
            <a:r>
              <a:rPr sz="3200" b="1" spc="-5" dirty="0">
                <a:latin typeface="Calibri"/>
                <a:cs typeface="Calibri"/>
              </a:rPr>
              <a:t>Львовна,	</a:t>
            </a:r>
            <a:r>
              <a:rPr sz="3200" b="1" spc="-15" dirty="0">
                <a:latin typeface="Calibri"/>
                <a:cs typeface="Calibri"/>
              </a:rPr>
              <a:t>доктор </a:t>
            </a:r>
            <a:r>
              <a:rPr sz="3200" b="1" spc="-10" dirty="0">
                <a:latin typeface="Calibri"/>
                <a:cs typeface="Calibri"/>
              </a:rPr>
              <a:t>биологических</a:t>
            </a:r>
            <a:r>
              <a:rPr sz="3200" b="1" spc="65" dirty="0">
                <a:latin typeface="Calibri"/>
                <a:cs typeface="Calibri"/>
              </a:rPr>
              <a:t> </a:t>
            </a:r>
            <a:r>
              <a:rPr sz="3200" b="1" spc="-15" dirty="0">
                <a:latin typeface="Calibri"/>
                <a:cs typeface="Calibri"/>
              </a:rPr>
              <a:t>наук,</a:t>
            </a:r>
            <a:endParaRPr sz="3200">
              <a:latin typeface="Calibri"/>
              <a:cs typeface="Calibri"/>
            </a:endParaRPr>
          </a:p>
          <a:p>
            <a:pPr marL="3143885">
              <a:lnSpc>
                <a:spcPct val="100000"/>
              </a:lnSpc>
              <a:spcBef>
                <a:spcPts val="5"/>
              </a:spcBef>
            </a:pPr>
            <a:r>
              <a:rPr sz="3200" b="1" spc="-10" dirty="0">
                <a:latin typeface="Calibri"/>
                <a:cs typeface="Calibri"/>
              </a:rPr>
              <a:t>профессор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</TotalTime>
  <Words>454</Words>
  <Application>Microsoft Office PowerPoint</Application>
  <PresentationFormat>Экран (4:3)</PresentationFormat>
  <Paragraphs>54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Office Theme</vt:lpstr>
      <vt:lpstr>Презентация PowerPoint</vt:lpstr>
      <vt:lpstr>На кафедре ВБА реализуется  образовательная программа  магистратуры по  направлению подготовки</vt:lpstr>
      <vt:lpstr>Набор студентов ведется на бюджетной основе на очную форму (8 мест на 2021 г) и на платной основе на заочную форму  обучения. Возможно поступление на условиях целевой  подготовки по договору с профильной организацией. Обучение ведется на  русском языке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130</cp:lastModifiedBy>
  <cp:revision>2</cp:revision>
  <dcterms:created xsi:type="dcterms:W3CDTF">2021-01-15T17:50:20Z</dcterms:created>
  <dcterms:modified xsi:type="dcterms:W3CDTF">2021-01-16T07:15:28Z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2020-04-23T00:00:00Z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2021-01-15T00:00:00Z</vt:filetime>
  </property>
</Properties>
</file>