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Times Neue Roman" charset="0"/>
      <p:regular r:id="rId15"/>
    </p:embeddedFont>
    <p:embeddedFont>
      <p:font typeface="Times Neue Roman Bold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522" y="-5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4.svg"/><Relationship Id="rId7" Type="http://schemas.openxmlformats.org/officeDocument/2006/relationships/image" Target="../media/image30.svg"/><Relationship Id="rId12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0" Type="http://schemas.openxmlformats.org/officeDocument/2006/relationships/image" Target="../media/image4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2.svg"/><Relationship Id="rId7" Type="http://schemas.openxmlformats.org/officeDocument/2006/relationships/image" Target="../media/image4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8.svg"/><Relationship Id="rId10" Type="http://schemas.openxmlformats.org/officeDocument/2006/relationships/image" Target="../media/image28.sv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46.svg"/><Relationship Id="rId12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0" y="1790700"/>
            <a:ext cx="9102813" cy="8217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Направление программы «Менеджмент организации» позволяет получить образование, востребованное работодателями и предоставляющее разнообразные возможности для трудоустройства. </a:t>
            </a:r>
          </a:p>
          <a:p>
            <a:pPr indent="45720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Выпускники, получившие знания по данному профилю подготовки, могут работать в организациях всех форм собственности, независимо от отрасли экономики. Данный профиль универсальный, наши студенты демонстрируют умения эффективного управления, стратегического анализа, поиска и преодоления проблем в управленческой деятельности.</a:t>
            </a:r>
            <a:r>
              <a:rPr lang="ru-RU" sz="3600" dirty="0" smtClean="0"/>
              <a:t> </a:t>
            </a:r>
          </a:p>
          <a:p>
            <a:pPr algn="just">
              <a:lnSpc>
                <a:spcPts val="3555"/>
              </a:lnSpc>
            </a:pPr>
            <a:endParaRPr lang="en-US" sz="2832" dirty="0">
              <a:solidFill>
                <a:srgbClr val="2524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9758" y="1684366"/>
            <a:ext cx="3874545" cy="51225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80976" y="2475095"/>
            <a:ext cx="3874545" cy="51225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95732" y="3214319"/>
            <a:ext cx="3874545" cy="512259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342900"/>
            <a:ext cx="172974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программы «Менеджмент организации»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552699"/>
            <a:ext cx="15947968" cy="8086180"/>
            <a:chOff x="0" y="0"/>
            <a:chExt cx="21263957" cy="11476416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21263957" cy="1474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114"/>
                </a:lnSpc>
              </a:pPr>
              <a:endParaRPr lang="en-US" sz="6762" dirty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703697"/>
              <a:ext cx="21263957" cy="87727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638731" lvl="1" indent="-319365" algn="just">
                <a:lnSpc>
                  <a:spcPts val="4141"/>
                </a:lnSpc>
                <a:buFont typeface="Arial"/>
                <a:buChar char="•"/>
              </a:pP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разрабатывать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кадровую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политику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стратегии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организации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стандарты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корпоративные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регламенты</a:t>
              </a:r>
              <a:endParaRPr lang="en-US" sz="2958" dirty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8731" lvl="1" indent="-319365" algn="just">
                <a:lnSpc>
                  <a:spcPts val="4141"/>
                </a:lnSpc>
                <a:buFont typeface="Arial"/>
                <a:buChar char="•"/>
              </a:pP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работать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с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персоналом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любой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организации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осуществлять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его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подбор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оценку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мотивацию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обучение</a:t>
              </a:r>
              <a:endParaRPr lang="en-US" sz="2958" dirty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8731" lvl="1" indent="-319365" algn="just">
                <a:lnSpc>
                  <a:spcPts val="4141"/>
                </a:lnSpc>
                <a:buFont typeface="Arial"/>
                <a:buChar char="•"/>
              </a:pP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создавать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эффективные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схемы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функционирования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процессов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в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организации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осуществлять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контроль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работы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подразделений</a:t>
              </a:r>
              <a:endParaRPr lang="en-US" sz="2958" dirty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8731" lvl="1" indent="-319365" algn="just">
                <a:lnSpc>
                  <a:spcPts val="4141"/>
                </a:lnSpc>
                <a:buFont typeface="Arial"/>
                <a:buChar char="•"/>
              </a:pP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повышать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эффективность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труда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персонала</a:t>
              </a:r>
              <a:endParaRPr lang="en-US" sz="2958" dirty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8731" lvl="1" indent="-319365" algn="just">
                <a:lnSpc>
                  <a:spcPts val="4141"/>
                </a:lnSpc>
                <a:buFont typeface="Arial"/>
                <a:buChar char="•"/>
              </a:pP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составлять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бизнес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медиа-планы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разрабатывать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стратегии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организации</a:t>
              </a:r>
              <a:endParaRPr lang="en-US" sz="2958" dirty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8731" lvl="1" indent="-319365" algn="just">
                <a:lnSpc>
                  <a:spcPts val="4141"/>
                </a:lnSpc>
                <a:buFont typeface="Arial"/>
                <a:buChar char="•"/>
              </a:pP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организовывать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кадровую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работу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выполнять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любые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административные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функции</a:t>
              </a:r>
              <a:endParaRPr lang="en-US" sz="2958" dirty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8731" lvl="1" indent="-319365" algn="just">
                <a:lnSpc>
                  <a:spcPts val="4141"/>
                </a:lnSpc>
                <a:buFont typeface="Arial"/>
                <a:buChar char="•"/>
              </a:pP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владеть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инструментами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формирования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товарного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ассортимента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продвижения</a:t>
              </a:r>
              <a:r>
                <a:rPr lang="en-US" sz="2958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en-US" sz="2958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ценообразования</a:t>
              </a:r>
              <a:endParaRPr lang="en-US" sz="2958" dirty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3106"/>
                </a:lnSpc>
              </a:pPr>
              <a:endParaRPr lang="en-US" sz="2958" dirty="0">
                <a:solidFill>
                  <a:srgbClr val="252429"/>
                </a:solidFill>
                <a:latin typeface="Times Neue Roman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5000" y="0"/>
            <a:ext cx="4597438" cy="28420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915400" y="876300"/>
            <a:ext cx="2076668" cy="12762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344400" y="-1028700"/>
            <a:ext cx="5357753" cy="559158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219200" y="3314700"/>
            <a:ext cx="108204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114"/>
              </a:lnSpc>
            </a:pPr>
            <a:r>
              <a:rPr lang="en-US" sz="3600" b="1" dirty="0" err="1" smtClean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en-US" sz="3600" b="1" dirty="0" smtClean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en-US" sz="3600" b="1" dirty="0" err="1" smtClean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rPr>
              <a:t>буду</a:t>
            </a:r>
            <a:r>
              <a:rPr lang="en-US" sz="3600" b="1" dirty="0" smtClean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rPr>
              <a:t>заниматься</a:t>
            </a:r>
            <a:r>
              <a:rPr lang="en-US" sz="3600" b="1" dirty="0" smtClean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3600" b="1" dirty="0" err="1" smtClean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rPr>
              <a:t>будущем</a:t>
            </a:r>
            <a:endParaRPr lang="en-US" sz="3600" b="1" dirty="0">
              <a:solidFill>
                <a:srgbClr val="25242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0" y="1333500"/>
            <a:ext cx="10211999" cy="7496274"/>
            <a:chOff x="42779" y="1850707"/>
            <a:chExt cx="13049861" cy="9995029"/>
          </a:xfrm>
        </p:grpSpPr>
        <p:sp>
          <p:nvSpPr>
            <p:cNvPr id="3" name="TextBox 3"/>
            <p:cNvSpPr txBox="1"/>
            <p:nvPr/>
          </p:nvSpPr>
          <p:spPr>
            <a:xfrm>
              <a:off x="575780" y="1850707"/>
              <a:ext cx="12423951" cy="7480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192"/>
                </a:lnSpc>
              </a:pPr>
              <a:endParaRPr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2779" y="4390706"/>
              <a:ext cx="13049861" cy="7455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30000" lvl="1" indent="-360000">
                <a:lnSpc>
                  <a:spcPts val="4000"/>
                </a:lnSpc>
                <a:buFont typeface="Arial"/>
                <a:buChar char="•"/>
              </a:pPr>
              <a:r>
                <a:rPr lang="en-US" sz="3200" dirty="0" err="1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Админиcтратор</a:t>
              </a:r>
              <a:r>
                <a:rPr lang="en-US" sz="3200" dirty="0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различного</a:t>
              </a:r>
              <a:r>
                <a:rPr lang="en-US" sz="3200" dirty="0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уровня</a:t>
              </a:r>
              <a:r>
                <a:rPr lang="en-US" sz="3200" dirty="0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координирующий</a:t>
              </a:r>
              <a:r>
                <a:rPr lang="en-US" sz="3200" dirty="0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деятельность</a:t>
              </a:r>
              <a:r>
                <a:rPr lang="en-US" sz="3200" dirty="0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различных</a:t>
              </a:r>
              <a:r>
                <a:rPr lang="en-US" sz="3200" dirty="0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подразделений</a:t>
              </a:r>
              <a:r>
                <a:rPr lang="en-US" sz="3200" dirty="0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630000" lvl="1" indent="-360000">
                <a:lnSpc>
                  <a:spcPts val="4000"/>
                </a:lnSpc>
                <a:buFont typeface="Arial"/>
                <a:buChar char="•"/>
              </a:pPr>
              <a:r>
                <a:rPr lang="en-US" sz="3200" dirty="0" err="1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Руководитель</a:t>
              </a:r>
              <a:r>
                <a:rPr lang="en-US" sz="3200" dirty="0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подразделения</a:t>
              </a:r>
              <a:endParaRPr lang="en-US" sz="3200" dirty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0000" lvl="1" indent="-360000">
                <a:lnSpc>
                  <a:spcPts val="4000"/>
                </a:lnSpc>
                <a:buFont typeface="Arial"/>
                <a:buChar char="•"/>
              </a:pP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Начальник</a:t>
              </a:r>
              <a:r>
                <a:rPr lang="en-US" sz="3200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отдела</a:t>
              </a:r>
              <a:r>
                <a:rPr lang="en-US" sz="3200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или</a:t>
              </a:r>
              <a:r>
                <a:rPr lang="en-US" sz="3200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функциональных</a:t>
              </a:r>
              <a:r>
                <a:rPr lang="en-US" sz="3200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служб</a:t>
              </a:r>
              <a:endParaRPr lang="en-US" sz="3200" dirty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0000" lvl="1" indent="-360000">
                <a:lnSpc>
                  <a:spcPts val="4000"/>
                </a:lnSpc>
                <a:buFont typeface="Arial"/>
                <a:buChar char="•"/>
              </a:pP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Руководитель</a:t>
              </a:r>
              <a:r>
                <a:rPr lang="en-US" sz="3200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компании</a:t>
              </a:r>
              <a:endParaRPr lang="en-US" sz="3200" dirty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0000" lvl="1" indent="-360000">
                <a:lnSpc>
                  <a:spcPts val="4000"/>
                </a:lnSpc>
                <a:buFont typeface="Arial"/>
                <a:buChar char="•"/>
              </a:pPr>
              <a:r>
                <a:rPr lang="en-US" sz="3200" dirty="0" err="1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Специалист</a:t>
              </a:r>
              <a:r>
                <a:rPr lang="en-US" sz="3200" dirty="0" smtClean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по</a:t>
              </a:r>
              <a:r>
                <a:rPr lang="en-US" sz="3200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управлению</a:t>
              </a:r>
              <a:r>
                <a:rPr lang="en-US" sz="3200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персоналом</a:t>
              </a:r>
              <a:r>
                <a:rPr lang="en-US" sz="3200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ведению</a:t>
              </a:r>
              <a:r>
                <a:rPr lang="en-US" sz="3200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документооборота</a:t>
              </a:r>
              <a:r>
                <a:rPr lang="en-US" sz="3200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продвижению</a:t>
              </a:r>
              <a:r>
                <a:rPr lang="en-US" sz="3200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организации</a:t>
              </a:r>
              <a:r>
                <a:rPr lang="en-US" sz="3200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на</a:t>
              </a:r>
              <a:r>
                <a:rPr lang="en-US" sz="3200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рынке</a:t>
              </a:r>
              <a:endParaRPr lang="en-US" sz="3200" dirty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0000" lvl="1" indent="-360000">
                <a:lnSpc>
                  <a:spcPts val="4000"/>
                </a:lnSpc>
                <a:buFont typeface="Arial"/>
                <a:buChar char="•"/>
              </a:pPr>
              <a:r>
                <a:rPr lang="en-US" sz="3200" dirty="0" err="1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Офис-менеджер</a:t>
              </a:r>
              <a:r>
                <a:rPr lang="en-US" sz="3200" dirty="0">
                  <a:solidFill>
                    <a:srgbClr val="25242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ts val="4000"/>
                </a:lnSpc>
              </a:pPr>
              <a:endParaRPr lang="en-US" sz="2699" spc="426" dirty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3630"/>
                </a:lnSpc>
              </a:pPr>
              <a:endParaRPr lang="en-US" sz="2699" spc="426" dirty="0">
                <a:solidFill>
                  <a:srgbClr val="252429"/>
                </a:solidFill>
                <a:latin typeface="Times Neue Roman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3253" y="1652572"/>
            <a:ext cx="6869601" cy="691992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162800" y="1790700"/>
            <a:ext cx="108204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192"/>
              </a:lnSpc>
            </a:pPr>
            <a:r>
              <a:rPr lang="en-US" sz="3600" b="1" dirty="0" err="1" smtClean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r>
              <a:rPr lang="en-US" sz="3600" b="1" dirty="0" smtClean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rPr>
              <a:t>трудоустройства</a:t>
            </a:r>
            <a:r>
              <a:rPr lang="en-US" sz="3600" b="1" dirty="0" smtClean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52429"/>
                </a:solidFill>
                <a:latin typeface="Times New Roman" pitchFamily="18" charset="0"/>
                <a:cs typeface="Times New Roman" pitchFamily="18" charset="0"/>
              </a:rPr>
              <a:t>выпускников</a:t>
            </a:r>
            <a:endParaRPr lang="en-US" sz="3600" b="1" dirty="0">
              <a:solidFill>
                <a:srgbClr val="25242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1491622" cy="32298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81000" y="-1562100"/>
            <a:ext cx="4317873" cy="5892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971800" y="1638300"/>
            <a:ext cx="4597438" cy="28420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733800" y="5448300"/>
            <a:ext cx="3486358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431375" y="1818330"/>
            <a:ext cx="10541808" cy="7613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Бизнес-планирование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Разработка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управленческих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решений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Стратегический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менеджмент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Управление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качеством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Системный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анализ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в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менеджменте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Организация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предпринимательской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деятельности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Финансовый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менеджмент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Риск-менеджмент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Организационное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поведение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Управление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человеческими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ресурсами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Методы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принятия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управленческих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решений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Управление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трудовыми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процессами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организации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Психология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управления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в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организации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Инвестиционный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менеджмент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организации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Управленческая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экономика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Тайм-менеджмент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персонала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организации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Корпоративная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социальная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ответственность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Инновационный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менеджмент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в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организации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  <a:p>
            <a:pPr marL="628397" lvl="1" indent="-314198">
              <a:lnSpc>
                <a:spcPts val="3172"/>
              </a:lnSpc>
              <a:buFont typeface="Arial"/>
              <a:buChar char="•"/>
            </a:pP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Контроллинг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в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менеджменте</a:t>
            </a:r>
            <a:r>
              <a:rPr lang="en-US" sz="2910" dirty="0">
                <a:solidFill>
                  <a:srgbClr val="252429"/>
                </a:solidFill>
                <a:latin typeface="Times Neue Roman"/>
              </a:rPr>
              <a:t> </a:t>
            </a:r>
            <a:r>
              <a:rPr lang="en-US" sz="2910" dirty="0" err="1">
                <a:solidFill>
                  <a:srgbClr val="252429"/>
                </a:solidFill>
                <a:latin typeface="Times Neue Roman"/>
              </a:rPr>
              <a:t>организации</a:t>
            </a:r>
            <a:endParaRPr lang="en-US" sz="2910" dirty="0">
              <a:solidFill>
                <a:srgbClr val="252429"/>
              </a:solidFill>
              <a:latin typeface="Times Neue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62800" y="342900"/>
            <a:ext cx="108204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en-US" sz="3600" b="1" dirty="0" err="1" smtClean="0">
                <a:solidFill>
                  <a:srgbClr val="252429"/>
                </a:solidFill>
                <a:latin typeface="Times Neue Roman Bold"/>
              </a:rPr>
              <a:t>Какие</a:t>
            </a:r>
            <a:r>
              <a:rPr lang="en-US" sz="3600" b="1" dirty="0" smtClean="0">
                <a:solidFill>
                  <a:srgbClr val="252429"/>
                </a:solidFill>
                <a:latin typeface="Times Neue Roman Bold"/>
              </a:rPr>
              <a:t> </a:t>
            </a:r>
            <a:r>
              <a:rPr lang="en-US" sz="3600" b="1" dirty="0" err="1" smtClean="0">
                <a:solidFill>
                  <a:srgbClr val="252429"/>
                </a:solidFill>
                <a:latin typeface="Times Neue Roman Bold"/>
              </a:rPr>
              <a:t>спецпредметы</a:t>
            </a:r>
            <a:r>
              <a:rPr lang="en-US" sz="3600" b="1" dirty="0" smtClean="0">
                <a:solidFill>
                  <a:srgbClr val="252429"/>
                </a:solidFill>
                <a:latin typeface="Times Neue Roman Bold"/>
              </a:rPr>
              <a:t> я </a:t>
            </a:r>
            <a:r>
              <a:rPr lang="en-US" sz="3600" b="1" dirty="0" err="1" smtClean="0">
                <a:solidFill>
                  <a:srgbClr val="252429"/>
                </a:solidFill>
                <a:latin typeface="Times Neue Roman Bold"/>
              </a:rPr>
              <a:t>буду</a:t>
            </a:r>
            <a:r>
              <a:rPr lang="en-US" sz="3600" b="1" dirty="0" smtClean="0">
                <a:solidFill>
                  <a:srgbClr val="252429"/>
                </a:solidFill>
                <a:latin typeface="Times Neue Roman Bold"/>
              </a:rPr>
              <a:t> </a:t>
            </a:r>
            <a:r>
              <a:rPr lang="en-US" sz="3600" b="1" dirty="0" err="1" smtClean="0">
                <a:solidFill>
                  <a:srgbClr val="252429"/>
                </a:solidFill>
                <a:latin typeface="Times Neue Roman Bold"/>
              </a:rPr>
              <a:t>изучать</a:t>
            </a:r>
            <a:endParaRPr lang="en-US" sz="3600" b="1" dirty="0">
              <a:solidFill>
                <a:srgbClr val="252429"/>
              </a:solidFill>
              <a:latin typeface="Times Neue Roma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438698"/>
            <a:ext cx="9677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Обеспечение эффективного управления организацией, совершенствование управления в соответствии с тенденциями социально-экономического развития Отличительной особенностью этого направления является формирование особого типа мышления, необходимого для успешной работы в современном бизнесе. Новое поколение управленцев различных уровней обладают глубокими профессиональными знаниями, высокими коммуникативными качествами, они всегда нацелены на достижение успеха и умеют быстро и эффективно принимать решения в условиях быстро меняющейся внешней среды.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4200" y="419100"/>
            <a:ext cx="10820400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192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Область профессиональной деятельности менеджера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0" y="952500"/>
            <a:ext cx="2798064" cy="411480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9000" y="3390900"/>
            <a:ext cx="2640953" cy="41148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73200" y="5143500"/>
            <a:ext cx="3460574" cy="4608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76675" y="2476500"/>
            <a:ext cx="7411325" cy="46354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29800" y="7573328"/>
            <a:ext cx="4338720" cy="27136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54200" y="7048500"/>
            <a:ext cx="3289448" cy="2057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20348" y="712171"/>
            <a:ext cx="3289448" cy="2057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438698"/>
            <a:ext cx="9677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кафедре преподают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доктора 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кандидаты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наук, профессора 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доценты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практиками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энергетической отрасли, имеющими высокую научную и педагогическую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квалификацию, а также преподаватели из зарубежных стран. </a:t>
            </a:r>
          </a:p>
          <a:p>
            <a:pPr indent="457200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 обучении используются современные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технологии с применением пакетов прикладных программ. На кафедре имеется оснащенный современный вычислительный техникой с выходом в Интернет дисплейный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4200" y="419100"/>
            <a:ext cx="10820400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192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вас будет обучать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18806" y="4176169"/>
            <a:ext cx="2076668" cy="12762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8204" y="4814273"/>
            <a:ext cx="1690106" cy="26038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5822" y="-278079"/>
            <a:ext cx="5542222" cy="4114800"/>
          </a:xfrm>
          <a:prstGeom prst="rect">
            <a:avLst/>
          </a:prstGeom>
        </p:spPr>
      </p:pic>
      <p:pic>
        <p:nvPicPr>
          <p:cNvPr id="1026" name="Picture 2" descr="Изображение выглядит как текст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0"/>
            <a:ext cx="127254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57586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0"/>
            <a:ext cx="279806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4541" y="6172200"/>
            <a:ext cx="2640953" cy="4114800"/>
          </a:xfrm>
          <a:prstGeom prst="rect">
            <a:avLst/>
          </a:prstGeom>
        </p:spPr>
      </p:pic>
      <p:pic>
        <p:nvPicPr>
          <p:cNvPr id="2050" name="Picture 2" descr="Изображение выглядит как текст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0"/>
            <a:ext cx="144018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400" y="0"/>
            <a:ext cx="3460574" cy="46085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4541" y="6172200"/>
            <a:ext cx="264095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4000500"/>
            <a:ext cx="2929151" cy="2694819"/>
          </a:xfrm>
          <a:prstGeom prst="rect">
            <a:avLst/>
          </a:prstGeom>
        </p:spPr>
      </p:pic>
      <p:pic>
        <p:nvPicPr>
          <p:cNvPr id="3074" name="Picture 2" descr="6bf88aabd7997f8d6a2b616e498b9072-800x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0"/>
            <a:ext cx="137922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320</Words>
  <Application>Microsoft Office PowerPoint</Application>
  <PresentationFormat>Произвольный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Calibri</vt:lpstr>
      <vt:lpstr>Times Neue Roman</vt:lpstr>
      <vt:lpstr>Times Neue Roman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Изометрические Элементы и Макеты Технологии в Образовании Технология Презентация</dc:title>
  <cp:lastModifiedBy>Алина</cp:lastModifiedBy>
  <cp:revision>9</cp:revision>
  <dcterms:created xsi:type="dcterms:W3CDTF">2006-08-16T00:00:00Z</dcterms:created>
  <dcterms:modified xsi:type="dcterms:W3CDTF">2022-06-16T06:57:02Z</dcterms:modified>
  <dc:identifier>DAFAaOGChVo</dc:identifier>
</cp:coreProperties>
</file>